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65" r:id="rId3"/>
    <p:sldId id="327" r:id="rId4"/>
    <p:sldId id="328" r:id="rId5"/>
    <p:sldId id="291" r:id="rId6"/>
    <p:sldId id="459" r:id="rId7"/>
    <p:sldId id="359" r:id="rId8"/>
    <p:sldId id="360" r:id="rId9"/>
    <p:sldId id="361" r:id="rId10"/>
    <p:sldId id="294" r:id="rId11"/>
    <p:sldId id="435" r:id="rId12"/>
    <p:sldId id="288" r:id="rId13"/>
    <p:sldId id="452" r:id="rId14"/>
    <p:sldId id="453" r:id="rId15"/>
    <p:sldId id="451" r:id="rId16"/>
    <p:sldId id="337" r:id="rId17"/>
    <p:sldId id="347" r:id="rId18"/>
    <p:sldId id="390" r:id="rId19"/>
    <p:sldId id="464" r:id="rId20"/>
    <p:sldId id="465" r:id="rId21"/>
    <p:sldId id="362" r:id="rId22"/>
    <p:sldId id="292" r:id="rId23"/>
    <p:sldId id="391" r:id="rId24"/>
    <p:sldId id="338" r:id="rId25"/>
    <p:sldId id="436" r:id="rId26"/>
    <p:sldId id="394" r:id="rId27"/>
    <p:sldId id="388" r:id="rId28"/>
    <p:sldId id="457" r:id="rId29"/>
    <p:sldId id="466" r:id="rId30"/>
    <p:sldId id="281" r:id="rId31"/>
    <p:sldId id="460" r:id="rId32"/>
    <p:sldId id="280" r:id="rId33"/>
    <p:sldId id="461" r:id="rId34"/>
    <p:sldId id="283" r:id="rId35"/>
    <p:sldId id="284" r:id="rId36"/>
    <p:sldId id="462" r:id="rId37"/>
    <p:sldId id="286" r:id="rId38"/>
    <p:sldId id="287" r:id="rId39"/>
    <p:sldId id="463" r:id="rId40"/>
    <p:sldId id="289" r:id="rId41"/>
    <p:sldId id="290" r:id="rId4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9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dirty="0"/>
              <a:t>Porcentaje de letalidad</a:t>
            </a:r>
          </a:p>
          <a:p>
            <a:pPr>
              <a:defRPr sz="1100"/>
            </a:pPr>
            <a:r>
              <a:rPr lang="es-MX" sz="1100" dirty="0"/>
              <a:t>Temporadas 2010-2016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Hoja3!$C$2</c:f>
              <c:strCache>
                <c:ptCount val="1"/>
                <c:pt idx="0">
                  <c:v>Porcentaje de mortalidad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Hoja3!$B$3:$B$9</c:f>
              <c:strCache>
                <c:ptCount val="7"/>
                <c:pt idx="0">
                  <c:v>2010 - 2011</c:v>
                </c:pt>
                <c:pt idx="1">
                  <c:v>2011 - 2012</c:v>
                </c:pt>
                <c:pt idx="2">
                  <c:v>2012 - 2013</c:v>
                </c:pt>
                <c:pt idx="3">
                  <c:v>2013 - 2014</c:v>
                </c:pt>
                <c:pt idx="4">
                  <c:v>2014 - 2015</c:v>
                </c:pt>
                <c:pt idx="5">
                  <c:v>2015 - 2016</c:v>
                </c:pt>
                <c:pt idx="6">
                  <c:v>2016 - 2017</c:v>
                </c:pt>
              </c:strCache>
            </c:strRef>
          </c:cat>
          <c:val>
            <c:numRef>
              <c:f>Hoja3!$C$3:$C$9</c:f>
              <c:numCache>
                <c:formatCode>0.0%</c:formatCode>
                <c:ptCount val="7"/>
                <c:pt idx="0">
                  <c:v>1.4195583596214511E-2</c:v>
                </c:pt>
                <c:pt idx="1">
                  <c:v>4.7150471504715047E-2</c:v>
                </c:pt>
                <c:pt idx="2">
                  <c:v>2.037351443123939E-2</c:v>
                </c:pt>
                <c:pt idx="3">
                  <c:v>0.12178293724674187</c:v>
                </c:pt>
                <c:pt idx="4">
                  <c:v>2.9971791255289138E-2</c:v>
                </c:pt>
                <c:pt idx="5">
                  <c:v>7.2917747121667875E-2</c:v>
                </c:pt>
                <c:pt idx="6">
                  <c:v>8.5925144965735376E-2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F0-457D-ABFF-647A599A651E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-1825402496"/>
        <c:axId val="-1825406304"/>
      </c:barChart>
      <c:catAx>
        <c:axId val="-1825402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1825406304"/>
        <c:crosses val="autoZero"/>
        <c:auto val="1"/>
        <c:lblAlgn val="ctr"/>
        <c:lblOffset val="100"/>
        <c:noMultiLvlLbl val="0"/>
      </c:catAx>
      <c:valAx>
        <c:axId val="-182540630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crossAx val="-1825402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4E99EA-34EF-4564-802D-BA41B372646E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07DF75-B11D-45C8-936B-3AB72A22BAD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70697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MX" altLang="es-MX" dirty="0"/>
              <a:t>Comentar que el responsable de pandemias es el tipo A , que B ha</a:t>
            </a:r>
            <a:r>
              <a:rPr lang="es-MX" altLang="es-MX" baseline="0" dirty="0"/>
              <a:t> estado </a:t>
            </a:r>
            <a:r>
              <a:rPr lang="es-MX" altLang="es-MX" baseline="0" dirty="0" err="1"/>
              <a:t>aumentanado</a:t>
            </a:r>
            <a:r>
              <a:rPr lang="es-MX" altLang="es-MX" baseline="0" dirty="0"/>
              <a:t> </a:t>
            </a:r>
            <a:r>
              <a:rPr lang="es-MX" altLang="es-MX" dirty="0"/>
              <a:t>y que el tipo C no tiene implicaciones epidemiológicas.</a:t>
            </a:r>
          </a:p>
        </p:txBody>
      </p:sp>
      <p:sp>
        <p:nvSpPr>
          <p:cNvPr id="3584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0259ACB-5563-4A85-908C-0BA121AFF70C}" type="slidenum">
              <a:rPr lang="es-MX" altLang="es-MX">
                <a:latin typeface="Calibri" panose="020F0502020204030204" pitchFamily="34" charset="0"/>
              </a:rPr>
              <a:pPr/>
              <a:t>4</a:t>
            </a:fld>
            <a:endParaRPr lang="es-MX" altLang="es-MX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392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MX" altLang="es-MX" dirty="0"/>
              <a:t>El virus de la influenza es mantenido en la naturaleza por las aves. Algunos de los serotipos pueden adaptarse a otros hospederos por diferentes mecanismos, pero en general existe especificidad de especie, dada por la afinidad de las proteínas virales para receptores específicos de cada una de ellas.</a:t>
            </a:r>
          </a:p>
        </p:txBody>
      </p:sp>
      <p:sp>
        <p:nvSpPr>
          <p:cNvPr id="3686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A7B853F-C40A-48CE-B565-EDE9233E32D1}" type="slidenum">
              <a:rPr lang="es-MX" altLang="es-MX">
                <a:latin typeface="Calibri" panose="020F0502020204030204" pitchFamily="34" charset="0"/>
              </a:rPr>
              <a:pPr/>
              <a:t>5</a:t>
            </a:fld>
            <a:endParaRPr lang="es-MX" altLang="es-MX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77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MX" dirty="0"/>
              <a:t>La</a:t>
            </a:r>
            <a:r>
              <a:rPr lang="es-MX" baseline="0" dirty="0"/>
              <a:t> teoría más aceptada actualmente, es que el origen de las epidemias invernales lo explica el </a:t>
            </a:r>
            <a:r>
              <a:rPr lang="es-MX" baseline="0" dirty="0" err="1"/>
              <a:t>drift</a:t>
            </a:r>
            <a:r>
              <a:rPr lang="es-MX" baseline="0" dirty="0"/>
              <a:t>, y el origen de las cepas pandémicas el </a:t>
            </a:r>
            <a:r>
              <a:rPr lang="es-MX" baseline="0" dirty="0" err="1"/>
              <a:t>shift</a:t>
            </a:r>
            <a:r>
              <a:rPr lang="es-MX" baseline="0" dirty="0"/>
              <a:t>.</a:t>
            </a:r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C1EC75-6B07-417E-8A87-0A80F3CE3625}" type="slidenum">
              <a:rPr lang="es-MX" altLang="es-MX" smtClean="0"/>
              <a:pPr/>
              <a:t>7</a:t>
            </a:fld>
            <a:endParaRPr lang="es-MX" altLang="es-MX"/>
          </a:p>
        </p:txBody>
      </p:sp>
    </p:spTree>
    <p:extLst>
      <p:ext uri="{BB962C8B-B14F-4D97-AF65-F5344CB8AC3E}">
        <p14:creationId xmlns:p14="http://schemas.microsoft.com/office/powerpoint/2010/main" val="202958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MX" dirty="0"/>
              <a:t>La</a:t>
            </a:r>
            <a:r>
              <a:rPr lang="es-MX" baseline="0" dirty="0"/>
              <a:t> teoría más aceptada actualmente, es que el origen de las epidemias invernales lo explica el </a:t>
            </a:r>
            <a:r>
              <a:rPr lang="es-MX" baseline="0" dirty="0" err="1"/>
              <a:t>drift</a:t>
            </a:r>
            <a:r>
              <a:rPr lang="es-MX" baseline="0" dirty="0"/>
              <a:t>, y el origen de las cepas pandémicas el </a:t>
            </a:r>
            <a:r>
              <a:rPr lang="es-MX" baseline="0" dirty="0" err="1"/>
              <a:t>shift</a:t>
            </a:r>
            <a:r>
              <a:rPr lang="es-MX" baseline="0" dirty="0"/>
              <a:t>.</a:t>
            </a:r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C1EC75-6B07-417E-8A87-0A80F3CE3625}" type="slidenum">
              <a:rPr lang="es-MX" altLang="es-MX" smtClean="0"/>
              <a:pPr/>
              <a:t>8</a:t>
            </a:fld>
            <a:endParaRPr lang="es-MX" altLang="es-MX"/>
          </a:p>
        </p:txBody>
      </p:sp>
    </p:spTree>
    <p:extLst>
      <p:ext uri="{BB962C8B-B14F-4D97-AF65-F5344CB8AC3E}">
        <p14:creationId xmlns:p14="http://schemas.microsoft.com/office/powerpoint/2010/main" val="1154563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MX" dirty="0"/>
              <a:t>La</a:t>
            </a:r>
            <a:r>
              <a:rPr lang="es-MX" baseline="0" dirty="0"/>
              <a:t> teoría más aceptada actualmente, es que el origen de las epidemias invernales lo explica el </a:t>
            </a:r>
            <a:r>
              <a:rPr lang="es-MX" baseline="0" dirty="0" err="1"/>
              <a:t>drift</a:t>
            </a:r>
            <a:r>
              <a:rPr lang="es-MX" baseline="0" dirty="0"/>
              <a:t>, y el origen de las cepas pandémicas el </a:t>
            </a:r>
            <a:r>
              <a:rPr lang="es-MX" baseline="0" dirty="0" err="1"/>
              <a:t>shift</a:t>
            </a:r>
            <a:r>
              <a:rPr lang="es-MX" baseline="0" dirty="0"/>
              <a:t>.</a:t>
            </a:r>
            <a:endParaRPr lang="es-MX" dirty="0"/>
          </a:p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C1EC75-6B07-417E-8A87-0A80F3CE3625}" type="slidenum">
              <a:rPr lang="es-MX" altLang="es-MX" smtClean="0"/>
              <a:pPr/>
              <a:t>9</a:t>
            </a:fld>
            <a:endParaRPr lang="es-MX" altLang="es-MX"/>
          </a:p>
        </p:txBody>
      </p:sp>
    </p:spTree>
    <p:extLst>
      <p:ext uri="{BB962C8B-B14F-4D97-AF65-F5344CB8AC3E}">
        <p14:creationId xmlns:p14="http://schemas.microsoft.com/office/powerpoint/2010/main" val="1154634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Muchas veces las cepas pandémicas se convierten en cepas estacionales,</a:t>
            </a:r>
            <a:r>
              <a:rPr lang="es-MX" baseline="0" dirty="0"/>
              <a:t> como sucedió con la influenza H1N1 pandémica 2009, que ahora es una cepa estacional.  Ejemplos de influenza variante o </a:t>
            </a:r>
            <a:r>
              <a:rPr lang="es-MX" baseline="0" dirty="0" err="1"/>
              <a:t>zoonótica</a:t>
            </a:r>
            <a:r>
              <a:rPr lang="es-MX" baseline="0" dirty="0"/>
              <a:t> son actualmente la influenza H7N9 que afectó la parte de la costa de China hace algunos años, la H3N2v en puercos en Estados Unidos, y la H3N2 canina y H3N8 canina, también en Estados Unidos.</a:t>
            </a: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C1EC75-6B07-417E-8A87-0A80F3CE3625}" type="slidenum">
              <a:rPr lang="es-MX" altLang="es-MX" smtClean="0"/>
              <a:pPr/>
              <a:t>10</a:t>
            </a:fld>
            <a:endParaRPr lang="es-MX" altLang="es-MX"/>
          </a:p>
        </p:txBody>
      </p:sp>
    </p:spTree>
    <p:extLst>
      <p:ext uri="{BB962C8B-B14F-4D97-AF65-F5344CB8AC3E}">
        <p14:creationId xmlns:p14="http://schemas.microsoft.com/office/powerpoint/2010/main" val="2563370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0502C7-9FAD-4ABC-ABE8-8EC4A59FC9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4FF46A7-6020-4496-B055-F52655CD51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0394DD-2962-45B9-9644-B4B330E94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8A75-063D-409E-9480-60A0D64BECEA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1F1D239-BE3D-4F67-84FF-AA9BD1483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7B131B5-BD11-4FB4-BC52-DD1F3FC86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8AE4-FFDE-4F13-8DC5-E8ADA7F6E1A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8375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A670D2-30B2-4F73-A719-82F78F663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9A94102-1660-41E2-BEAA-ACA57DFC7F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92E6607-B3EE-4C3D-BA5C-8DBF115DF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8A75-063D-409E-9480-60A0D64BECEA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7BFD99-F704-4922-BE08-35AEE2E9E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E5D1DAA-8837-467C-B510-54DA29B42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8AE4-FFDE-4F13-8DC5-E8ADA7F6E1A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43623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7CDBD70-A91B-4BB6-A26C-0EFBAC3C65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F55012C-A4A5-4A10-85C1-DA0F1D25BA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FFEFE2A-2F0C-4907-BA52-9A57FA713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8A75-063D-409E-9480-60A0D64BECEA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21C3F0-7A03-4D54-9419-970B65ACB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6D912C8-33CD-4652-A69F-88BB9DF6F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8AE4-FFDE-4F13-8DC5-E8ADA7F6E1A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4990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A3F64E-8FEF-45ED-B515-048E7B51C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E706DAC-DDC8-4F62-942E-93E40F37DE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AFCD22-DC02-4B72-B0A0-D08B7F9D1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8A75-063D-409E-9480-60A0D64BECEA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2DDC01-896E-4D94-8081-568CADCCC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6197BF9-2C71-4CB7-B909-4860630B0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8AE4-FFDE-4F13-8DC5-E8ADA7F6E1A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21929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592C94-D952-4A6E-9DC6-B781F1106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7FC6D6D-63D0-472E-8480-90A520D28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6542B5F-6338-45C7-A692-E4D555D32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8A75-063D-409E-9480-60A0D64BECEA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0D835F6-0BBD-47C4-8966-5B996ADF1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CAE12D-75D1-4045-8F43-7C6BB78FC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8AE4-FFDE-4F13-8DC5-E8ADA7F6E1A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97654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2B05E3-59BD-46F9-AADB-AA008AED8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52EEDFB-F9D7-461D-B34B-D7AA6420B4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33F20AA-C0F6-403A-BB0E-7BB5F66AF6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7EEA733-BF19-4830-B555-7DB6D93E2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8A75-063D-409E-9480-60A0D64BECEA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9BE48C0-DA66-4368-BA41-38C8B98C6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85FA6A2-5C44-490E-A1ED-7EA082B18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8AE4-FFDE-4F13-8DC5-E8ADA7F6E1A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72612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881335-9E8C-4822-BD12-D420C2ED6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80BDE65-3765-43B0-9A72-6120D735C7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540A82E-4E48-417C-BA2A-A32C732DA0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A8775FB-D0C7-45E7-8507-CEBF1A29EA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C2A3FF8-614F-46C9-9F9F-E509B5DED6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35FC007-FC35-4205-BF51-9DD962FF6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8A75-063D-409E-9480-60A0D64BECEA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B16C0CB-C440-492D-B918-3F9618B53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5893FA5-1463-4680-A032-E2CBFF761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8AE4-FFDE-4F13-8DC5-E8ADA7F6E1A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57702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7158C6-54F9-4C37-BC0B-575E11940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F19D050-C7E5-4EA6-8914-7F6ABD309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8A75-063D-409E-9480-60A0D64BECEA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472629E-31B0-47EE-BFF4-05D4A6645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BDF73F8-1BCA-4688-8DFD-53A3A0D64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8AE4-FFDE-4F13-8DC5-E8ADA7F6E1A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54318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89FA1EB-42E9-48E1-B362-1F4763401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8A75-063D-409E-9480-60A0D64BECEA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4E0328C-FC5C-4840-B357-F42EF8CE1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A03F7AB-C5C0-442E-892F-D0A359C3E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8AE4-FFDE-4F13-8DC5-E8ADA7F6E1A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5898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35C822-6B09-4AC5-B451-A37BA6FE7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FB013F-7BDF-4CEA-BF8C-95A05B656D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6DEB3B2-A8F3-44E9-8F0A-E999F4C25F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0C1D064-5552-468C-AAF7-6F9524CC1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8A75-063D-409E-9480-60A0D64BECEA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DA660D8-4CBC-4317-B4E8-8A0B1D3E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0FC0FFB-5742-4D6D-98AE-90D5551FF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8AE4-FFDE-4F13-8DC5-E8ADA7F6E1A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24294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CC45A6-5C3D-46D3-A729-627005FBA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B3DE3FA-9AEA-48DA-BF95-67A864E9FF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0018702-2433-4441-938F-4957D8D88A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50C09D0-EF81-4B70-A8B7-2107F557B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8A75-063D-409E-9480-60A0D64BECEA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96D0237-993E-4B14-B18E-5D518B9C4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35047D5-7A19-4338-B66D-029DCC40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B8AE4-FFDE-4F13-8DC5-E8ADA7F6E1A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8980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4677C6C-6FD6-4502-9E1B-01B90C1F2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4166C24-D159-4837-9562-23A0F3C9D4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EE6F12-C4D0-406E-86E2-5DB3F2E7D0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48A75-063D-409E-9480-60A0D64BECEA}" type="datetimeFigureOut">
              <a:rPr lang="es-MX" smtClean="0"/>
              <a:t>24/10/2018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127656-0E80-4F05-B944-A6B0FB9673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FA846C6-CDA5-4FC9-9928-73AAC54531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B8AE4-FFDE-4F13-8DC5-E8ADA7F6E1A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1085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284949-8200-4A67-B5DE-796FD2ABD4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97787"/>
            <a:ext cx="9144000" cy="2425823"/>
          </a:xfrm>
        </p:spPr>
        <p:txBody>
          <a:bodyPr>
            <a:normAutofit fontScale="90000"/>
          </a:bodyPr>
          <a:lstStyle/>
          <a:p>
            <a:r>
              <a:rPr lang="es-MX" dirty="0"/>
              <a:t>Panorama General de la Influenza en México y Definiciones Epidemiológicas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D13FA00-4785-4137-B3A6-0BB618B699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550568"/>
            <a:ext cx="9144000" cy="717066"/>
          </a:xfrm>
        </p:spPr>
        <p:txBody>
          <a:bodyPr>
            <a:norm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49710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02350" y="-103551"/>
            <a:ext cx="10967096" cy="1143000"/>
          </a:xfrm>
          <a:noFill/>
        </p:spPr>
        <p:txBody>
          <a:bodyPr rtlCol="0">
            <a:normAutofit/>
          </a:bodyPr>
          <a:lstStyle/>
          <a:p>
            <a:pPr algn="l">
              <a:defRPr/>
            </a:pPr>
            <a:r>
              <a:rPr 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¿Estacional?   ¿Variante?   ¿Pandémico?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12454" y="1526671"/>
            <a:ext cx="10967096" cy="4525963"/>
          </a:xfrm>
        </p:spPr>
        <p:txBody>
          <a:bodyPr rtlCol="0">
            <a:normAutofit lnSpcReduction="10000"/>
          </a:bodyPr>
          <a:lstStyle/>
          <a:p>
            <a:pPr marL="0" indent="0" algn="just">
              <a:buNone/>
              <a:defRPr/>
            </a:pPr>
            <a:r>
              <a:rPr lang="es-MX" dirty="0">
                <a:latin typeface="Cambria Math" panose="02040503050406030204" pitchFamily="18" charset="0"/>
                <a:ea typeface="Cambria Math" panose="02040503050406030204" pitchFamily="18" charset="0"/>
              </a:rPr>
              <a:t>Son definiciones epidemiológicas</a:t>
            </a:r>
          </a:p>
          <a:p>
            <a:pPr marL="0" indent="0" algn="just">
              <a:buNone/>
              <a:defRPr/>
            </a:pPr>
            <a:endParaRPr lang="es-MX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just">
              <a:defRPr/>
            </a:pPr>
            <a:r>
              <a:rPr lang="es-MX" b="1" dirty="0">
                <a:solidFill>
                  <a:schemeClr val="accent1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Estacional: </a:t>
            </a:r>
            <a:r>
              <a:rPr lang="es-MX" dirty="0">
                <a:latin typeface="Cambria Math" panose="02040503050406030204" pitchFamily="18" charset="0"/>
                <a:ea typeface="Cambria Math" panose="02040503050406030204" pitchFamily="18" charset="0"/>
              </a:rPr>
              <a:t>cepas que circulan anualmente, generalmente en invierno.</a:t>
            </a:r>
          </a:p>
          <a:p>
            <a:pPr algn="just">
              <a:defRPr/>
            </a:pPr>
            <a:endParaRPr lang="es-MX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just">
              <a:defRPr/>
            </a:pPr>
            <a:r>
              <a:rPr lang="es-MX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Pandémico: </a:t>
            </a:r>
            <a:r>
              <a:rPr lang="es-MX" dirty="0">
                <a:latin typeface="Cambria Math" panose="02040503050406030204" pitchFamily="18" charset="0"/>
                <a:ea typeface="Cambria Math" panose="02040503050406030204" pitchFamily="18" charset="0"/>
              </a:rPr>
              <a:t>cepa no circulante previamente, que comienza a transmitirse entre personas, y que afecta varios países de dos o más regiones geográficas (ej. América, Asia).</a:t>
            </a:r>
          </a:p>
          <a:p>
            <a:pPr algn="just">
              <a:defRPr/>
            </a:pPr>
            <a:endParaRPr lang="es-MX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just">
              <a:defRPr/>
            </a:pPr>
            <a:r>
              <a:rPr lang="es-MX" b="1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Variante o </a:t>
            </a:r>
            <a:r>
              <a:rPr lang="es-MX" b="1" dirty="0" err="1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zoonótica</a:t>
            </a:r>
            <a:r>
              <a:rPr lang="es-MX" b="1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:</a:t>
            </a:r>
            <a:r>
              <a:rPr lang="es-MX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</a:t>
            </a:r>
            <a:r>
              <a:rPr lang="es-MX" dirty="0">
                <a:latin typeface="Cambria Math" panose="02040503050406030204" pitchFamily="18" charset="0"/>
                <a:ea typeface="Cambria Math" panose="02040503050406030204" pitchFamily="18" charset="0"/>
              </a:rPr>
              <a:t>cepas circulando en otras especies, que esporádicamente pueden afectar a humanos.</a:t>
            </a:r>
          </a:p>
          <a:p>
            <a:pPr algn="just">
              <a:defRPr/>
            </a:pPr>
            <a:endParaRPr lang="es-MX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lvl="1" algn="just">
              <a:defRPr/>
            </a:pPr>
            <a:endParaRPr lang="es-MX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9220" name="CuadroTexto 3"/>
          <p:cNvSpPr txBox="1">
            <a:spLocks noChangeArrowheads="1"/>
          </p:cNvSpPr>
          <p:nvPr/>
        </p:nvSpPr>
        <p:spPr bwMode="auto">
          <a:xfrm>
            <a:off x="5627061" y="6411822"/>
            <a:ext cx="62622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MX" altLang="es-MX" sz="1400" dirty="0">
                <a:latin typeface="Cambria Math" panose="02040503050406030204" pitchFamily="18" charset="0"/>
                <a:ea typeface="Cambria Math" panose="02040503050406030204" pitchFamily="18" charset="0"/>
              </a:rPr>
              <a:t>http://www.who.int/influenza/GIP_InfluenzaVirusInfectionsHumans_Jul13.pdf</a:t>
            </a:r>
          </a:p>
        </p:txBody>
      </p:sp>
    </p:spTree>
    <p:extLst>
      <p:ext uri="{BB962C8B-B14F-4D97-AF65-F5344CB8AC3E}">
        <p14:creationId xmlns:p14="http://schemas.microsoft.com/office/powerpoint/2010/main" val="21969286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119793" y="2421463"/>
            <a:ext cx="8225322" cy="1142406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MX" sz="5312" b="1" dirty="0">
                <a:latin typeface="Cambria Math" panose="02040503050406030204" pitchFamily="18" charset="0"/>
                <a:ea typeface="Cambria Math" panose="02040503050406030204" pitchFamily="18" charset="0"/>
              </a:rPr>
              <a:t>Epidemiología</a:t>
            </a:r>
          </a:p>
        </p:txBody>
      </p:sp>
    </p:spTree>
    <p:extLst>
      <p:ext uri="{BB962C8B-B14F-4D97-AF65-F5344CB8AC3E}">
        <p14:creationId xmlns:p14="http://schemas.microsoft.com/office/powerpoint/2010/main" val="33133491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D972DF-7954-4A97-83D0-B94B4E71D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1758"/>
            <a:ext cx="10515600" cy="1325563"/>
          </a:xfrm>
        </p:spPr>
        <p:txBody>
          <a:bodyPr/>
          <a:lstStyle/>
          <a:p>
            <a:r>
              <a:rPr lang="es-MX" dirty="0"/>
              <a:t>Subtipos de influenza. México 2012-2018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3EF2D48-2CFA-417F-98F5-D437027F8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337" y="1452182"/>
            <a:ext cx="9297325" cy="501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7362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9A8C01-E5BF-42F7-9F24-9D44EAF2A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s-MX" sz="4000" dirty="0"/>
              <a:t>Subtipos de influenza. Estados Unidos. 2012-2018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80C5878-9912-4C5A-A979-A6B05923E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619250"/>
            <a:ext cx="87249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231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D972DF-7954-4A97-83D0-B94B4E71D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1758"/>
            <a:ext cx="10515600" cy="1325563"/>
          </a:xfrm>
        </p:spPr>
        <p:txBody>
          <a:bodyPr/>
          <a:lstStyle/>
          <a:p>
            <a:r>
              <a:rPr lang="es-MX" dirty="0"/>
              <a:t>Subtipos de influenza. México 2017-2018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0B6310F-2507-4DA6-AE39-14A1ECA86B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717321"/>
            <a:ext cx="87249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036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9A8C01-E5BF-42F7-9F24-9D44EAF2A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s-MX" sz="4000" dirty="0"/>
              <a:t>Subtipos de influenza. Estados Unidos. 2017-2018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07ECB72-AF1D-4AD3-9F2C-E1CD48F27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690688"/>
            <a:ext cx="87249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2432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 noGrp="1"/>
          </p:cNvSpPr>
          <p:nvPr>
            <p:ph type="title"/>
          </p:nvPr>
        </p:nvSpPr>
        <p:spPr>
          <a:xfrm>
            <a:off x="550788" y="-74810"/>
            <a:ext cx="10967096" cy="1143000"/>
          </a:xfrm>
          <a:prstGeom prst="rect">
            <a:avLst/>
          </a:prstGeom>
          <a:noFill/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Epidemiología temporadas de influenza, México.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99841" y="1712578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  <a:p>
            <a:endParaRPr lang="es-MX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B1CEC71-2F40-430B-99E4-7E2A4F4AC578}"/>
              </a:ext>
            </a:extLst>
          </p:cNvPr>
          <p:cNvSpPr txBox="1"/>
          <p:nvPr/>
        </p:nvSpPr>
        <p:spPr>
          <a:xfrm>
            <a:off x="5902412" y="6221438"/>
            <a:ext cx="5913029" cy="356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719" dirty="0"/>
              <a:t>Fuente: Informe semanal de Influenza, SINAVE. Semana 42. 2018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EFBE11D-D94F-404B-854E-16E976D07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554" y="1084317"/>
            <a:ext cx="11316887" cy="505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0838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 noGrp="1"/>
          </p:cNvSpPr>
          <p:nvPr>
            <p:ph type="title"/>
          </p:nvPr>
        </p:nvSpPr>
        <p:spPr>
          <a:xfrm>
            <a:off x="550788" y="294501"/>
            <a:ext cx="10967096" cy="1143000"/>
          </a:xfrm>
          <a:prstGeom prst="rect">
            <a:avLst/>
          </a:prstGeom>
          <a:noFill/>
        </p:spPr>
        <p:txBody>
          <a:bodyPr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Epidemiología temporadas de influenza. Estado </a:t>
            </a:r>
            <a:r>
              <a:rPr lang="es-MX" sz="3906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interestacional</a:t>
            </a:r>
            <a:r>
              <a:rPr 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 2018.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0934" y="1825626"/>
            <a:ext cx="10510133" cy="4351338"/>
          </a:xfrm>
        </p:spPr>
        <p:txBody>
          <a:bodyPr/>
          <a:lstStyle/>
          <a:p>
            <a:pPr marL="0" indent="0">
              <a:buNone/>
            </a:pPr>
            <a:endParaRPr lang="es-MX"/>
          </a:p>
          <a:p>
            <a:endParaRPr lang="es-MX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D500426-D501-406B-9661-44DC79B39E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3" y="1825626"/>
            <a:ext cx="1215847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2116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 noGrp="1"/>
          </p:cNvSpPr>
          <p:nvPr>
            <p:ph type="title"/>
          </p:nvPr>
        </p:nvSpPr>
        <p:spPr>
          <a:xfrm>
            <a:off x="550788" y="294501"/>
            <a:ext cx="10967096" cy="1143000"/>
          </a:xfrm>
          <a:prstGeom prst="rect">
            <a:avLst/>
          </a:prstGeom>
          <a:noFill/>
        </p:spPr>
        <p:txBody>
          <a:bodyPr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Epidemiología temporadas de influenza. Estado </a:t>
            </a:r>
            <a:r>
              <a:rPr lang="es-MX" sz="3906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interestacional</a:t>
            </a:r>
            <a:r>
              <a:rPr 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 2018.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0934" y="1825626"/>
            <a:ext cx="10510133" cy="4351338"/>
          </a:xfrm>
        </p:spPr>
        <p:txBody>
          <a:bodyPr/>
          <a:lstStyle/>
          <a:p>
            <a:pPr marL="0" indent="0">
              <a:buNone/>
            </a:pPr>
            <a:endParaRPr lang="es-MX"/>
          </a:p>
          <a:p>
            <a:endParaRPr lang="es-MX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33AF044-2413-444E-BD8B-105C005537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0" y="1825626"/>
            <a:ext cx="12164962" cy="4221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309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1CD73459-233D-4C2D-B0F2-6A8005C2DD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1380" y="1126958"/>
            <a:ext cx="10809239" cy="460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063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tarta, mesa, interior, decorado&#10;&#10;Descripción generada con confianza muy alta">
            <a:extLst>
              <a:ext uri="{FF2B5EF4-FFF2-40B4-BE49-F238E27FC236}">
                <a16:creationId xmlns:a16="http://schemas.microsoft.com/office/drawing/2014/main" id="{1D3FAE3C-9355-46B6-AB4A-57264218FD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86" r="16720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8D4B022-DEB1-4D7E-A15B-8A37BC756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0"/>
            <a:ext cx="6586491" cy="1676603"/>
          </a:xfrm>
        </p:spPr>
        <p:txBody>
          <a:bodyPr>
            <a:normAutofit/>
          </a:bodyPr>
          <a:lstStyle/>
          <a:p>
            <a:r>
              <a:rPr lang="es-MX" dirty="0"/>
              <a:t>Agenda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1012A9E-668C-4022-A259-EE892D49A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2" y="1925052"/>
            <a:ext cx="6586489" cy="4588043"/>
          </a:xfrm>
        </p:spPr>
        <p:txBody>
          <a:bodyPr>
            <a:normAutofit/>
          </a:bodyPr>
          <a:lstStyle/>
          <a:p>
            <a:r>
              <a:rPr lang="es-MX" sz="3200" dirty="0"/>
              <a:t>Epidemiología de la Influenza en México</a:t>
            </a:r>
          </a:p>
          <a:p>
            <a:pPr lvl="1"/>
            <a:endParaRPr lang="es-MX" sz="2800" dirty="0"/>
          </a:p>
          <a:p>
            <a:pPr lvl="1"/>
            <a:r>
              <a:rPr lang="es-MX" sz="2800" dirty="0"/>
              <a:t>Breviario virológico</a:t>
            </a:r>
          </a:p>
          <a:p>
            <a:pPr lvl="1"/>
            <a:r>
              <a:rPr lang="es-MX" sz="2800" dirty="0"/>
              <a:t>Epidemiología</a:t>
            </a:r>
          </a:p>
          <a:p>
            <a:pPr lvl="1"/>
            <a:r>
              <a:rPr lang="es-MX" sz="2800" dirty="0"/>
              <a:t>Prevención</a:t>
            </a:r>
          </a:p>
          <a:p>
            <a:pPr lvl="1"/>
            <a:endParaRPr lang="es-MX" sz="2800" dirty="0"/>
          </a:p>
          <a:p>
            <a:r>
              <a:rPr lang="es-MX" sz="3200" dirty="0"/>
              <a:t>Definiciones Epidemiológicas</a:t>
            </a:r>
          </a:p>
        </p:txBody>
      </p:sp>
    </p:spTree>
    <p:extLst>
      <p:ext uri="{BB962C8B-B14F-4D97-AF65-F5344CB8AC3E}">
        <p14:creationId xmlns:p14="http://schemas.microsoft.com/office/powerpoint/2010/main" val="10603368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6869924-A131-46B6-A214-819AFEEA2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38353"/>
            <a:ext cx="10905066" cy="4781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0599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1475" y="198528"/>
            <a:ext cx="8225322" cy="1142406"/>
          </a:xfrm>
          <a:prstGeom prst="rect">
            <a:avLst/>
          </a:prstGeom>
          <a:noFill/>
          <a:ln/>
        </p:spPr>
        <p:txBody>
          <a:bodyPr lIns="92028" tIns="46014" rIns="92028" bIns="46014"/>
          <a:lstStyle/>
          <a:p>
            <a:pPr algn="ctr">
              <a:defRPr/>
            </a:pPr>
            <a:r>
              <a:rPr lang="es-MX" sz="2812" dirty="0">
                <a:ea typeface="+mj-ea"/>
                <a:cs typeface="+mj-cs"/>
              </a:rPr>
              <a:t>Mortalidad por influenza en pacientes de cualquier edad con problemas de salud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0FF1ED78-7F69-4C75-8E84-132EAADE05F6}"/>
              </a:ext>
            </a:extLst>
          </p:cNvPr>
          <p:cNvGrpSpPr/>
          <p:nvPr/>
        </p:nvGrpSpPr>
        <p:grpSpPr>
          <a:xfrm>
            <a:off x="1799285" y="2003772"/>
            <a:ext cx="12315920" cy="3689225"/>
            <a:chOff x="1799285" y="2003772"/>
            <a:chExt cx="12315920" cy="3689225"/>
          </a:xfrm>
        </p:grpSpPr>
        <p:grpSp>
          <p:nvGrpSpPr>
            <p:cNvPr id="13" name="Agrupar 12"/>
            <p:cNvGrpSpPr/>
            <p:nvPr/>
          </p:nvGrpSpPr>
          <p:grpSpPr>
            <a:xfrm>
              <a:off x="3399484" y="2003772"/>
              <a:ext cx="7463719" cy="3095864"/>
              <a:chOff x="1149597" y="1332352"/>
              <a:chExt cx="4777126" cy="1981496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8" name="AutoShape 7"/>
              <p:cNvSpPr>
                <a:spLocks noChangeArrowheads="1"/>
              </p:cNvSpPr>
              <p:nvPr/>
            </p:nvSpPr>
            <p:spPr bwMode="auto">
              <a:xfrm rot="16200000">
                <a:off x="3090874" y="926789"/>
                <a:ext cx="445782" cy="4328335"/>
              </a:xfrm>
              <a:prstGeom prst="rtTriangle">
                <a:avLst/>
              </a:prstGeom>
              <a:grpFill/>
              <a:ln w="9525">
                <a:solidFill>
                  <a:schemeClr val="tx2">
                    <a:lumMod val="40000"/>
                    <a:lumOff val="60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s-MX" sz="1400"/>
              </a:p>
            </p:txBody>
          </p:sp>
          <p:sp>
            <p:nvSpPr>
              <p:cNvPr id="11" name="AutoShape 6"/>
              <p:cNvSpPr>
                <a:spLocks noChangeArrowheads="1"/>
              </p:cNvSpPr>
              <p:nvPr/>
            </p:nvSpPr>
            <p:spPr bwMode="auto">
              <a:xfrm>
                <a:off x="4150535" y="1332352"/>
                <a:ext cx="1776188" cy="1803608"/>
              </a:xfrm>
              <a:prstGeom prst="upArrow">
                <a:avLst>
                  <a:gd name="adj1" fmla="val 50000"/>
                  <a:gd name="adj2" fmla="val 40820"/>
                </a:avLst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  <a:defRPr/>
                </a:pPr>
                <a:endParaRPr lang="es-MX" sz="1400">
                  <a:cs typeface="Arial" pitchFamily="34" charset="0"/>
                </a:endParaRPr>
              </a:p>
            </p:txBody>
          </p:sp>
        </p:grpSp>
        <p:sp>
          <p:nvSpPr>
            <p:cNvPr id="3" name="Rectangle 3"/>
            <p:cNvSpPr>
              <a:spLocks noChangeArrowheads="1"/>
            </p:cNvSpPr>
            <p:nvPr/>
          </p:nvSpPr>
          <p:spPr bwMode="auto">
            <a:xfrm>
              <a:off x="4275249" y="5292614"/>
              <a:ext cx="5960768" cy="400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28" tIns="46014" rIns="92028" bIns="46014">
              <a:spAutoFit/>
            </a:bodyPr>
            <a:lstStyle/>
            <a:p>
              <a:pPr eaLnBrk="0" hangingPunct="0">
                <a:defRPr/>
              </a:pPr>
              <a:r>
                <a:rPr lang="es-MX" sz="1998" dirty="0">
                  <a:cs typeface="Arial" pitchFamily="34" charset="0"/>
                </a:rPr>
                <a:t>Muertes por influenza o neumonía /100,000 habitantes</a:t>
              </a:r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1799285" y="2303915"/>
              <a:ext cx="12315920" cy="27957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92028" tIns="46014" rIns="92028" bIns="46014"/>
            <a:lstStyle/>
            <a:p>
              <a:pPr marL="342717" indent="-342717">
                <a:lnSpc>
                  <a:spcPct val="160000"/>
                </a:lnSpc>
                <a:spcBef>
                  <a:spcPct val="20000"/>
                </a:spcBef>
                <a:buClr>
                  <a:srgbClr val="003399"/>
                </a:buClr>
                <a:defRPr/>
              </a:pPr>
              <a:r>
                <a:rPr lang="es-MX" sz="1998" dirty="0">
                  <a:cs typeface="Arial" pitchFamily="34" charset="0"/>
                </a:rPr>
                <a:t>Enfermedad pulmonar + cardiovascular				</a:t>
              </a:r>
              <a:r>
                <a:rPr lang="es-MX" sz="1998" b="1" dirty="0">
                  <a:cs typeface="Arial" pitchFamily="34" charset="0"/>
                </a:rPr>
                <a:t>870</a:t>
              </a:r>
            </a:p>
            <a:p>
              <a:pPr marL="342717" indent="-342717">
                <a:lnSpc>
                  <a:spcPct val="160000"/>
                </a:lnSpc>
                <a:spcBef>
                  <a:spcPct val="20000"/>
                </a:spcBef>
                <a:buClr>
                  <a:srgbClr val="003399"/>
                </a:buClr>
                <a:defRPr/>
              </a:pPr>
              <a:r>
                <a:rPr lang="es-MX" sz="1998" dirty="0">
                  <a:cs typeface="Arial" pitchFamily="34" charset="0"/>
                </a:rPr>
                <a:t>Enfermedad cardiovascular + diabetes				</a:t>
              </a:r>
              <a:r>
                <a:rPr lang="es-MX" sz="1998" b="1" dirty="0">
                  <a:cs typeface="Arial" pitchFamily="34" charset="0"/>
                </a:rPr>
                <a:t>481</a:t>
              </a:r>
            </a:p>
            <a:p>
              <a:pPr marL="342717" indent="-342717">
                <a:lnSpc>
                  <a:spcPct val="160000"/>
                </a:lnSpc>
                <a:spcBef>
                  <a:spcPct val="20000"/>
                </a:spcBef>
                <a:buClr>
                  <a:srgbClr val="003399"/>
                </a:buClr>
                <a:defRPr/>
              </a:pPr>
              <a:r>
                <a:rPr lang="es-MX" sz="1998" dirty="0">
                  <a:cs typeface="Arial" pitchFamily="34" charset="0"/>
                </a:rPr>
                <a:t>Enfermedad pulmonar						</a:t>
              </a:r>
              <a:r>
                <a:rPr lang="es-MX" sz="1998" b="1" dirty="0">
                  <a:cs typeface="Arial" pitchFamily="34" charset="0"/>
                </a:rPr>
                <a:t>240</a:t>
              </a:r>
            </a:p>
            <a:p>
              <a:pPr marL="342717" indent="-342717">
                <a:lnSpc>
                  <a:spcPct val="160000"/>
                </a:lnSpc>
                <a:spcBef>
                  <a:spcPct val="20000"/>
                </a:spcBef>
                <a:buClr>
                  <a:srgbClr val="003399"/>
                </a:buClr>
                <a:defRPr/>
              </a:pPr>
              <a:r>
                <a:rPr lang="es-MX" sz="1998" dirty="0">
                  <a:cs typeface="Arial" pitchFamily="34" charset="0"/>
                </a:rPr>
                <a:t>Enfermedad cardiovascular					</a:t>
              </a:r>
              <a:r>
                <a:rPr lang="es-MX" sz="1998" b="1" dirty="0">
                  <a:cs typeface="Arial" pitchFamily="34" charset="0"/>
                </a:rPr>
                <a:t>104</a:t>
              </a:r>
            </a:p>
            <a:p>
              <a:pPr marL="342717" indent="-342717">
                <a:lnSpc>
                  <a:spcPct val="160000"/>
                </a:lnSpc>
                <a:spcBef>
                  <a:spcPct val="20000"/>
                </a:spcBef>
                <a:buClr>
                  <a:srgbClr val="003399"/>
                </a:buClr>
                <a:defRPr/>
              </a:pPr>
              <a:r>
                <a:rPr lang="es-MX" sz="1998" dirty="0">
                  <a:cs typeface="Arial" pitchFamily="34" charset="0"/>
                </a:rPr>
                <a:t>Adultos sanos   	    	   					 </a:t>
              </a:r>
              <a:r>
                <a:rPr lang="es-MX" sz="1998" b="1" dirty="0">
                  <a:cs typeface="Arial" pitchFamily="34" charset="0"/>
                </a:rPr>
                <a:t>2</a:t>
              </a: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594744" y="6441836"/>
            <a:ext cx="4806414" cy="339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28" tIns="46014" rIns="92028" bIns="46014">
            <a:spAutoFit/>
          </a:bodyPr>
          <a:lstStyle/>
          <a:p>
            <a:pPr eaLnBrk="0" hangingPunct="0">
              <a:defRPr/>
            </a:pPr>
            <a:r>
              <a:rPr lang="es-MX" sz="1600" dirty="0" err="1">
                <a:cs typeface="Arial" pitchFamily="34" charset="0"/>
              </a:rPr>
              <a:t>Barker</a:t>
            </a:r>
            <a:r>
              <a:rPr lang="es-MX" sz="1600" dirty="0">
                <a:cs typeface="Arial" pitchFamily="34" charset="0"/>
              </a:rPr>
              <a:t> WH, </a:t>
            </a:r>
            <a:r>
              <a:rPr lang="es-MX" sz="1600" dirty="0" err="1">
                <a:cs typeface="Arial" pitchFamily="34" charset="0"/>
              </a:rPr>
              <a:t>Mullooly</a:t>
            </a:r>
            <a:r>
              <a:rPr lang="es-MX" sz="1600" dirty="0">
                <a:cs typeface="Arial" pitchFamily="34" charset="0"/>
              </a:rPr>
              <a:t> JP </a:t>
            </a:r>
            <a:r>
              <a:rPr lang="es-MX" sz="1600" dirty="0" err="1">
                <a:cs typeface="Arial" pitchFamily="34" charset="0"/>
              </a:rPr>
              <a:t>Arch</a:t>
            </a:r>
            <a:r>
              <a:rPr lang="es-MX" sz="1600" dirty="0">
                <a:cs typeface="Arial" pitchFamily="34" charset="0"/>
              </a:rPr>
              <a:t> </a:t>
            </a:r>
            <a:r>
              <a:rPr lang="es-MX" sz="1600" dirty="0" err="1">
                <a:cs typeface="Arial" pitchFamily="34" charset="0"/>
              </a:rPr>
              <a:t>Intern</a:t>
            </a:r>
            <a:r>
              <a:rPr lang="es-MX" sz="1600" dirty="0">
                <a:cs typeface="Arial" pitchFamily="34" charset="0"/>
              </a:rPr>
              <a:t> </a:t>
            </a:r>
            <a:r>
              <a:rPr lang="es-MX" sz="1600" dirty="0" err="1">
                <a:cs typeface="Arial" pitchFamily="34" charset="0"/>
              </a:rPr>
              <a:t>Med</a:t>
            </a:r>
            <a:r>
              <a:rPr lang="es-MX" sz="1600" dirty="0">
                <a:cs typeface="Arial" pitchFamily="34" charset="0"/>
              </a:rPr>
              <a:t> 1982;142:85-9</a:t>
            </a:r>
          </a:p>
        </p:txBody>
      </p:sp>
    </p:spTree>
    <p:extLst>
      <p:ext uri="{BB962C8B-B14F-4D97-AF65-F5344CB8AC3E}">
        <p14:creationId xmlns:p14="http://schemas.microsoft.com/office/powerpoint/2010/main" val="12832022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E841E4C4-9EE6-42CC-8275-59AC43A631F2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974019" y="4287914"/>
          <a:ext cx="5890865" cy="2383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E94925CC-57C2-4183-B30E-467A6AB25A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322"/>
          <a:stretch/>
        </p:blipFill>
        <p:spPr>
          <a:xfrm>
            <a:off x="2840938" y="948677"/>
            <a:ext cx="6498371" cy="344760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E64C04B-2D0D-4FE9-99D8-02C20BD2D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10515600" cy="1325563"/>
          </a:xfrm>
        </p:spPr>
        <p:txBody>
          <a:bodyPr>
            <a:normAutofit/>
          </a:bodyPr>
          <a:lstStyle/>
          <a:p>
            <a:r>
              <a:rPr lang="es-MX" sz="2800" dirty="0"/>
              <a:t>Comparación entre tasa de letalidad y tipo viral</a:t>
            </a:r>
          </a:p>
        </p:txBody>
      </p:sp>
    </p:spTree>
    <p:extLst>
      <p:ext uri="{BB962C8B-B14F-4D97-AF65-F5344CB8AC3E}">
        <p14:creationId xmlns:p14="http://schemas.microsoft.com/office/powerpoint/2010/main" val="10589817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550788" y="-74810"/>
            <a:ext cx="10967096" cy="1143000"/>
          </a:xfrm>
          <a:prstGeom prst="rect">
            <a:avLst/>
          </a:prstGeom>
          <a:noFill/>
        </p:spPr>
        <p:txBody>
          <a:bodyPr vert="horz" lIns="108806" tIns="54402" rIns="108806" bIns="54402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Epidemiología temporadas de influenza.  2017-2018.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30F7B69-3EA0-48EA-959F-F7F98D4A92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8" y="1504296"/>
            <a:ext cx="12169346" cy="498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513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550788" y="-74810"/>
            <a:ext cx="10967096" cy="1143000"/>
          </a:xfrm>
          <a:prstGeom prst="rect">
            <a:avLst/>
          </a:prstGeom>
          <a:noFill/>
        </p:spPr>
        <p:txBody>
          <a:bodyPr vert="horz" lIns="108806" tIns="54402" rIns="108806" bIns="54402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Epidemiología temporadas de influenza. </a:t>
            </a:r>
            <a:r>
              <a:rPr lang="es-MX" sz="3906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Interestacional</a:t>
            </a:r>
            <a:r>
              <a:rPr 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 2018.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A09410D-271E-48A0-8F81-40EDEBEFC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12" y="1447019"/>
            <a:ext cx="12006577" cy="514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1725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550788" y="-74810"/>
            <a:ext cx="10967096" cy="1143000"/>
          </a:xfrm>
          <a:prstGeom prst="rect">
            <a:avLst/>
          </a:prstGeom>
          <a:noFill/>
        </p:spPr>
        <p:txBody>
          <a:bodyPr vert="horz" lIns="108806" tIns="54402" rIns="108806" bIns="54402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Epidemiología temporadas de influenza. 2017-2018.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E9CCF69-1E2D-4047-80A6-7A7A2DC2A5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700" y="1445203"/>
            <a:ext cx="11344862" cy="5010494"/>
          </a:xfrm>
          <a:prstGeom prst="rect">
            <a:avLst/>
          </a:prstGeom>
        </p:spPr>
      </p:pic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01230D8C-A5DD-4A27-A2A8-0395B9A5E6F6}"/>
              </a:ext>
            </a:extLst>
          </p:cNvPr>
          <p:cNvSpPr/>
          <p:nvPr/>
        </p:nvSpPr>
        <p:spPr>
          <a:xfrm>
            <a:off x="3773010" y="1597981"/>
            <a:ext cx="6542842" cy="2663813"/>
          </a:xfrm>
          <a:custGeom>
            <a:avLst/>
            <a:gdLst>
              <a:gd name="connsiteX0" fmla="*/ 0 w 6542842"/>
              <a:gd name="connsiteY0" fmla="*/ 0 h 2663813"/>
              <a:gd name="connsiteX1" fmla="*/ 3222594 w 6542842"/>
              <a:gd name="connsiteY1" fmla="*/ 2663301 h 2663813"/>
              <a:gd name="connsiteX2" fmla="*/ 6542842 w 6542842"/>
              <a:gd name="connsiteY2" fmla="*/ 177553 h 266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42842" h="2663813">
                <a:moveTo>
                  <a:pt x="0" y="0"/>
                </a:moveTo>
                <a:cubicBezTo>
                  <a:pt x="1066060" y="1316854"/>
                  <a:pt x="2132120" y="2633709"/>
                  <a:pt x="3222594" y="2663301"/>
                </a:cubicBezTo>
                <a:cubicBezTo>
                  <a:pt x="4313068" y="2692893"/>
                  <a:pt x="5427955" y="1435223"/>
                  <a:pt x="6542842" y="177553"/>
                </a:cubicBezTo>
              </a:path>
            </a:pathLst>
          </a:cu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8073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550788" y="-74810"/>
            <a:ext cx="10967096" cy="1143000"/>
          </a:xfrm>
          <a:prstGeom prst="rect">
            <a:avLst/>
          </a:prstGeom>
          <a:noFill/>
        </p:spPr>
        <p:txBody>
          <a:bodyPr vert="horz" lIns="108806" tIns="54402" rIns="108806" bIns="54402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Epidemiología temporadas de influenza. </a:t>
            </a:r>
            <a:r>
              <a:rPr lang="es-MX" sz="3906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Interestacional</a:t>
            </a:r>
            <a:r>
              <a:rPr 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 2018.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373BDE7-6E3F-4675-B84E-B8DF526D29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799" y="1195269"/>
            <a:ext cx="11845312" cy="5228781"/>
          </a:xfrm>
          <a:prstGeom prst="rect">
            <a:avLst/>
          </a:prstGeom>
        </p:spPr>
      </p:pic>
      <p:sp>
        <p:nvSpPr>
          <p:cNvPr id="3" name="Forma libre: forma 2">
            <a:extLst>
              <a:ext uri="{FF2B5EF4-FFF2-40B4-BE49-F238E27FC236}">
                <a16:creationId xmlns:a16="http://schemas.microsoft.com/office/drawing/2014/main" id="{1294B1AA-6BCB-4EC7-A247-280ACF5B68FB}"/>
              </a:ext>
            </a:extLst>
          </p:cNvPr>
          <p:cNvSpPr/>
          <p:nvPr/>
        </p:nvSpPr>
        <p:spPr>
          <a:xfrm>
            <a:off x="3737499" y="1277053"/>
            <a:ext cx="7411065" cy="2978411"/>
          </a:xfrm>
          <a:custGeom>
            <a:avLst/>
            <a:gdLst>
              <a:gd name="connsiteX0" fmla="*/ 0 w 7411065"/>
              <a:gd name="connsiteY0" fmla="*/ 36842 h 2978411"/>
              <a:gd name="connsiteX1" fmla="*/ 2441359 w 7411065"/>
              <a:gd name="connsiteY1" fmla="*/ 2975351 h 2978411"/>
              <a:gd name="connsiteX2" fmla="*/ 4101484 w 7411065"/>
              <a:gd name="connsiteY2" fmla="*/ 640524 h 2978411"/>
              <a:gd name="connsiteX3" fmla="*/ 5628443 w 7411065"/>
              <a:gd name="connsiteY3" fmla="*/ 2842186 h 2978411"/>
              <a:gd name="connsiteX4" fmla="*/ 7155402 w 7411065"/>
              <a:gd name="connsiteY4" fmla="*/ 391949 h 2978411"/>
              <a:gd name="connsiteX5" fmla="*/ 7395099 w 7411065"/>
              <a:gd name="connsiteY5" fmla="*/ 36842 h 297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11065" h="2978411">
                <a:moveTo>
                  <a:pt x="0" y="36842"/>
                </a:moveTo>
                <a:cubicBezTo>
                  <a:pt x="878889" y="1455789"/>
                  <a:pt x="1757778" y="2874737"/>
                  <a:pt x="2441359" y="2975351"/>
                </a:cubicBezTo>
                <a:cubicBezTo>
                  <a:pt x="3124940" y="3075965"/>
                  <a:pt x="3570303" y="662718"/>
                  <a:pt x="4101484" y="640524"/>
                </a:cubicBezTo>
                <a:cubicBezTo>
                  <a:pt x="4632665" y="618330"/>
                  <a:pt x="5119457" y="2883615"/>
                  <a:pt x="5628443" y="2842186"/>
                </a:cubicBezTo>
                <a:cubicBezTo>
                  <a:pt x="6137429" y="2800757"/>
                  <a:pt x="6860959" y="859506"/>
                  <a:pt x="7155402" y="391949"/>
                </a:cubicBezTo>
                <a:cubicBezTo>
                  <a:pt x="7449845" y="-75608"/>
                  <a:pt x="7422472" y="-19383"/>
                  <a:pt x="7395099" y="36842"/>
                </a:cubicBezTo>
              </a:path>
            </a:pathLst>
          </a:cu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5643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03176" y="452401"/>
            <a:ext cx="10626571" cy="1324874"/>
          </a:xfrm>
        </p:spPr>
        <p:txBody>
          <a:bodyPr>
            <a:noAutofit/>
          </a:bodyPr>
          <a:lstStyle/>
          <a:p>
            <a:pPr algn="ctr"/>
            <a:r>
              <a:rPr lang="es-MX" sz="3198" b="1" dirty="0"/>
              <a:t>Variación estacional de otros agentes ligados a infecciones del tracto respiratorio alto, además de influenza</a:t>
            </a:r>
          </a:p>
        </p:txBody>
      </p:sp>
      <p:pic>
        <p:nvPicPr>
          <p:cNvPr id="7170" name="Picture 2" descr="https://img.medscapestatic.com/pi/features/slideshow-slide/influenza/fi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837" y="1576560"/>
            <a:ext cx="9139247" cy="5029758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4" name="CuadroTexto 3"/>
          <p:cNvSpPr txBox="1"/>
          <p:nvPr/>
        </p:nvSpPr>
        <p:spPr>
          <a:xfrm>
            <a:off x="6290547" y="6405602"/>
            <a:ext cx="43773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200" dirty="0"/>
              <a:t>https://reference.medscape.com/slideshow/influenza-6004704#12</a:t>
            </a:r>
          </a:p>
        </p:txBody>
      </p:sp>
    </p:spTree>
    <p:extLst>
      <p:ext uri="{BB962C8B-B14F-4D97-AF65-F5344CB8AC3E}">
        <p14:creationId xmlns:p14="http://schemas.microsoft.com/office/powerpoint/2010/main" val="2381795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119793" y="2421463"/>
            <a:ext cx="8225322" cy="1142406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MX" sz="5312" b="1" dirty="0">
                <a:latin typeface="Cambria Math" panose="02040503050406030204" pitchFamily="18" charset="0"/>
                <a:ea typeface="Cambria Math" panose="02040503050406030204" pitchFamily="18" charset="0"/>
              </a:rPr>
              <a:t>Definiciones Epidemiológicas</a:t>
            </a:r>
          </a:p>
        </p:txBody>
      </p:sp>
    </p:spTree>
    <p:extLst>
      <p:ext uri="{BB962C8B-B14F-4D97-AF65-F5344CB8AC3E}">
        <p14:creationId xmlns:p14="http://schemas.microsoft.com/office/powerpoint/2010/main" val="7982506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CAF87ED-2AEE-4082-AEA0-DCB10FA34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0842" y="643466"/>
            <a:ext cx="4350315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067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119793" y="2421463"/>
            <a:ext cx="8225322" cy="1142406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MX" sz="5312" b="1" dirty="0">
                <a:latin typeface="Cambria Math" panose="02040503050406030204" pitchFamily="18" charset="0"/>
                <a:ea typeface="Cambria Math" panose="02040503050406030204" pitchFamily="18" charset="0"/>
              </a:rPr>
              <a:t>Breviario virológico</a:t>
            </a:r>
          </a:p>
        </p:txBody>
      </p:sp>
    </p:spTree>
    <p:extLst>
      <p:ext uri="{BB962C8B-B14F-4D97-AF65-F5344CB8AC3E}">
        <p14:creationId xmlns:p14="http://schemas.microsoft.com/office/powerpoint/2010/main" val="7109201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49550" y="45085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s-MX" sz="4000" b="1" dirty="0"/>
              <a:t>Sistema de Vigilancia Epidemiológica en México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200" dirty="0"/>
              <a:t>Dos componentes principales:</a:t>
            </a:r>
          </a:p>
          <a:p>
            <a:pPr marL="0" indent="0">
              <a:buNone/>
            </a:pPr>
            <a:endParaRPr lang="es-MX" sz="3200" dirty="0"/>
          </a:p>
          <a:p>
            <a:pPr lvl="1"/>
            <a:r>
              <a:rPr lang="es-MX" sz="2800" dirty="0"/>
              <a:t>Vigilancia rutinaria a través del número de casos en el Sistema Nacional para la Vigilancia Epidemiológica (SINAVE).</a:t>
            </a:r>
          </a:p>
          <a:p>
            <a:pPr lvl="1"/>
            <a:r>
              <a:rPr lang="es-MX" sz="2800" dirty="0"/>
              <a:t>Vigilancia centinela que provee información nominal detallada en un pequeño conjunto de Unidades de Salud Monitoras de Influenza (USMI).</a:t>
            </a:r>
          </a:p>
        </p:txBody>
      </p:sp>
    </p:spTree>
    <p:extLst>
      <p:ext uri="{BB962C8B-B14F-4D97-AF65-F5344CB8AC3E}">
        <p14:creationId xmlns:p14="http://schemas.microsoft.com/office/powerpoint/2010/main" val="37915282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2781300" y="45085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s-MX" sz="4000" b="1" dirty="0"/>
              <a:t>Sistema de Vigilancia Epidemiológica en México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dirty="0"/>
              <a:t>Modelo de vigilancia centinela</a:t>
            </a:r>
          </a:p>
          <a:p>
            <a:r>
              <a:rPr lang="es-MX" dirty="0"/>
              <a:t>Coordinada por el Programa Mundial de la Influenza (PMI) de la OMS</a:t>
            </a:r>
          </a:p>
          <a:p>
            <a:r>
              <a:rPr lang="es-MX" dirty="0"/>
              <a:t>Vigilancia de los virus de la influenza en circulación</a:t>
            </a:r>
          </a:p>
          <a:p>
            <a:pPr lvl="1"/>
            <a:r>
              <a:rPr lang="es-MX" dirty="0"/>
              <a:t>Recomendación anual para la composición </a:t>
            </a:r>
            <a:r>
              <a:rPr lang="es-MX" dirty="0" err="1"/>
              <a:t>vacunal</a:t>
            </a:r>
            <a:r>
              <a:rPr lang="es-MX" dirty="0"/>
              <a:t> y tratamiento., programas de prevención y control.</a:t>
            </a:r>
          </a:p>
          <a:p>
            <a:pPr lvl="1"/>
            <a:r>
              <a:rPr lang="es-MX" dirty="0"/>
              <a:t>Detección de cepas inusuales con potencial pandémico (influenza, coronavirus del oriente medio, SARS)</a:t>
            </a:r>
          </a:p>
          <a:p>
            <a:pPr lvl="1"/>
            <a:r>
              <a:rPr lang="es-MX" dirty="0"/>
              <a:t>Recopilación y análisis de datos virológicos y epidemiológicos de países, zonas y territorios.</a:t>
            </a:r>
          </a:p>
          <a:p>
            <a:pPr lvl="1"/>
            <a:r>
              <a:rPr lang="es-MX" dirty="0"/>
              <a:t>1947 Red Mundial de Vigilancia de la Influenza de la OMS: </a:t>
            </a:r>
            <a:r>
              <a:rPr lang="es-MX" dirty="0" err="1"/>
              <a:t>FluNet</a:t>
            </a:r>
            <a:endParaRPr lang="es-MX" dirty="0"/>
          </a:p>
          <a:p>
            <a:pPr lvl="1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6631766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49550" y="45085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s-MX" sz="4000" b="1" dirty="0"/>
              <a:t>Sistema de Vigilancia Epidemiológica en México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dirty="0"/>
              <a:t>Desde 1994 influenza es padecimiento sujeto a vigilancia epidemiológica.</a:t>
            </a:r>
          </a:p>
          <a:p>
            <a:r>
              <a:rPr lang="es-MX" dirty="0"/>
              <a:t>Obligatoria e inmediata (24 </a:t>
            </a:r>
            <a:r>
              <a:rPr lang="es-MX" dirty="0" err="1"/>
              <a:t>hrs</a:t>
            </a:r>
            <a:r>
              <a:rPr lang="es-MX" dirty="0"/>
              <a:t>)</a:t>
            </a:r>
          </a:p>
          <a:p>
            <a:r>
              <a:rPr lang="es-MX" dirty="0"/>
              <a:t>NOM-017-SSA2-2012 para la vigilancia epidemiológica.</a:t>
            </a:r>
          </a:p>
          <a:p>
            <a:r>
              <a:rPr lang="es-MX" dirty="0"/>
              <a:t>Sistema de Unidades de Salud Monitoras de Influenza (USMI)</a:t>
            </a:r>
          </a:p>
          <a:p>
            <a:r>
              <a:rPr lang="es-MX" dirty="0"/>
              <a:t>No recopila casos completos, privilegia la vigilancia virológica y calidad de la información.</a:t>
            </a:r>
          </a:p>
          <a:p>
            <a:r>
              <a:rPr lang="es-MX" dirty="0"/>
              <a:t>Plataforma SISVEFLU.</a:t>
            </a:r>
          </a:p>
        </p:txBody>
      </p:sp>
    </p:spTree>
    <p:extLst>
      <p:ext uri="{BB962C8B-B14F-4D97-AF65-F5344CB8AC3E}">
        <p14:creationId xmlns:p14="http://schemas.microsoft.com/office/powerpoint/2010/main" val="37023922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65425" y="338233"/>
            <a:ext cx="7886700" cy="1325563"/>
          </a:xfrm>
        </p:spPr>
        <p:txBody>
          <a:bodyPr/>
          <a:lstStyle/>
          <a:p>
            <a:pPr algn="ctr"/>
            <a:r>
              <a:rPr lang="es-MX" b="1" dirty="0"/>
              <a:t>Definiciones operacionales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b="1" dirty="0"/>
              <a:t>Caso sospechoso de influenza</a:t>
            </a:r>
          </a:p>
          <a:p>
            <a:pPr marL="457200" lvl="1" indent="0">
              <a:buNone/>
            </a:pPr>
            <a:br>
              <a:rPr lang="es-MX" dirty="0"/>
            </a:br>
            <a:r>
              <a:rPr lang="es-MX" dirty="0"/>
              <a:t>Todo caso o defunción que cumpla con los criterios de Enfermedad Tipo Influenza (ETI) o Infección Respiratoria Aguda Grave (IRAG).</a:t>
            </a:r>
          </a:p>
        </p:txBody>
      </p:sp>
    </p:spTree>
    <p:extLst>
      <p:ext uri="{BB962C8B-B14F-4D97-AF65-F5344CB8AC3E}">
        <p14:creationId xmlns:p14="http://schemas.microsoft.com/office/powerpoint/2010/main" val="1245699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92059" y="342802"/>
            <a:ext cx="7886700" cy="1325563"/>
          </a:xfrm>
        </p:spPr>
        <p:txBody>
          <a:bodyPr/>
          <a:lstStyle/>
          <a:p>
            <a:pPr algn="ctr"/>
            <a:r>
              <a:rPr lang="es-MX" b="1" dirty="0"/>
              <a:t>Definiciones operacionales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MX" b="1" dirty="0"/>
              <a:t>Enfermedad Tipo Influenza (ETI)</a:t>
            </a:r>
          </a:p>
          <a:p>
            <a:endParaRPr lang="es-MX" b="1" dirty="0"/>
          </a:p>
          <a:p>
            <a:pPr marL="457200" lvl="1" indent="0">
              <a:buNone/>
            </a:pPr>
            <a:r>
              <a:rPr lang="es-MX" dirty="0"/>
              <a:t>	Persona de cualquier edad que presente o refiera haber tenido </a:t>
            </a:r>
            <a:r>
              <a:rPr lang="es-MX" b="1" dirty="0"/>
              <a:t>fiebre</a:t>
            </a:r>
            <a:r>
              <a:rPr lang="es-MX" dirty="0"/>
              <a:t> mayor o igual a 38°C</a:t>
            </a:r>
            <a:r>
              <a:rPr lang="es-MX" b="1" dirty="0"/>
              <a:t>, tos y cefalea</a:t>
            </a:r>
            <a:r>
              <a:rPr lang="es-MX" dirty="0"/>
              <a:t>, acompañada de uno o más de los siguientes signos o síntomas: </a:t>
            </a:r>
            <a:r>
              <a:rPr lang="es-MX" dirty="0" err="1"/>
              <a:t>rinorrea</a:t>
            </a:r>
            <a:r>
              <a:rPr lang="es-MX" dirty="0"/>
              <a:t>, coriza, artralgias, mialgias, postración, </a:t>
            </a:r>
            <a:r>
              <a:rPr lang="es-MX" dirty="0" err="1"/>
              <a:t>odinofagia</a:t>
            </a:r>
            <a:r>
              <a:rPr lang="es-MX" dirty="0"/>
              <a:t>, dolor torácico, dolor abdominal, congestión nasal o diarrea. </a:t>
            </a:r>
          </a:p>
          <a:p>
            <a:pPr marL="457200" lvl="1" indent="0">
              <a:buNone/>
            </a:pPr>
            <a:r>
              <a:rPr lang="es-MX" dirty="0"/>
              <a:t>	</a:t>
            </a:r>
          </a:p>
          <a:p>
            <a:pPr marL="457200" lvl="1" indent="0">
              <a:buNone/>
            </a:pPr>
            <a:r>
              <a:rPr lang="es-MX" dirty="0"/>
              <a:t>En menores de cinco años de edad, se considera como signo cardinal la irritabilidad en sustitución de la cefalea.</a:t>
            </a:r>
          </a:p>
          <a:p>
            <a:pPr marL="457200" lvl="1" indent="0">
              <a:buNone/>
            </a:pPr>
            <a:r>
              <a:rPr lang="es-MX" dirty="0"/>
              <a:t>	</a:t>
            </a:r>
          </a:p>
          <a:p>
            <a:pPr marL="457200" lvl="1" indent="0">
              <a:buNone/>
            </a:pPr>
            <a:r>
              <a:rPr lang="es-MX" dirty="0"/>
              <a:t>En mayores de 65 años o en pacientes inmunocomprometidos, no se requerirá la fiebre como signo cardinal. 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2753709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49550" y="273052"/>
            <a:ext cx="7886700" cy="1325563"/>
          </a:xfrm>
        </p:spPr>
        <p:txBody>
          <a:bodyPr/>
          <a:lstStyle/>
          <a:p>
            <a:pPr algn="ctr"/>
            <a:r>
              <a:rPr lang="es-MX" b="1" dirty="0"/>
              <a:t>Definiciones operacionales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b="1" dirty="0"/>
              <a:t>Infección Respiratoria Aguda Grave (IRAG)</a:t>
            </a:r>
          </a:p>
          <a:p>
            <a:endParaRPr lang="es-MX" b="1" dirty="0"/>
          </a:p>
          <a:p>
            <a:pPr marL="457200" lvl="1" indent="0">
              <a:buNone/>
            </a:pPr>
            <a:r>
              <a:rPr lang="es-MX" dirty="0"/>
              <a:t>Persona de cualquier edad que presente dificultad al respirar, con antecedente de fiebre mayor o igual a 38°C y tos, con uno o más de los siguientes síntomas: ataque al estado general, dolor torácico o </a:t>
            </a:r>
            <a:r>
              <a:rPr lang="es-MX" dirty="0" err="1"/>
              <a:t>polipnea</a:t>
            </a:r>
            <a:r>
              <a:rPr lang="es-MX" dirty="0"/>
              <a:t>.</a:t>
            </a:r>
          </a:p>
          <a:p>
            <a:pPr lvl="1"/>
            <a:endParaRPr lang="es-MX" dirty="0"/>
          </a:p>
          <a:p>
            <a:pPr lvl="1"/>
            <a:r>
              <a:rPr lang="es-MX" dirty="0"/>
              <a:t>En pacientes inmunocomprometidos o con manejo terapéutico con antipiréticos no se presentará el pico febril.</a:t>
            </a:r>
          </a:p>
          <a:p>
            <a:pPr lvl="1"/>
            <a:endParaRPr lang="es-MX" dirty="0"/>
          </a:p>
          <a:p>
            <a:pPr lvl="1"/>
            <a:r>
              <a:rPr lang="es-MX" dirty="0"/>
              <a:t>Pacientes con apoyo respiratorio automatizado no se requiere de tos.</a:t>
            </a:r>
          </a:p>
          <a:p>
            <a:pPr marL="457200" lvl="1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697650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Definiciones operacionales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1" dirty="0"/>
              <a:t>Caso confirmado de influenza</a:t>
            </a:r>
          </a:p>
          <a:p>
            <a:endParaRPr lang="es-MX" b="1" dirty="0"/>
          </a:p>
          <a:p>
            <a:pPr marL="457200" lvl="1" indent="0">
              <a:buNone/>
            </a:pPr>
            <a:r>
              <a:rPr lang="es-MX" dirty="0"/>
              <a:t>Cualquier individuo que cumpla con criterio de casos sospechoso de influenza y que tenga un resultado positivo a cualquier virus de influenza. El resultado debe ser otorgado por un laboratorio certificado por la Red Nacional de Laboratorios de Salud Pública.</a:t>
            </a:r>
          </a:p>
        </p:txBody>
      </p:sp>
    </p:spTree>
    <p:extLst>
      <p:ext uri="{BB962C8B-B14F-4D97-AF65-F5344CB8AC3E}">
        <p14:creationId xmlns:p14="http://schemas.microsoft.com/office/powerpoint/2010/main" val="31639103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Definiciones operacionales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1" dirty="0"/>
              <a:t>Caso de influenza confirmado por asociación epidemiológica:</a:t>
            </a:r>
          </a:p>
          <a:p>
            <a:pPr marL="457200" lvl="1" indent="0">
              <a:buNone/>
            </a:pPr>
            <a:endParaRPr lang="es-MX" dirty="0"/>
          </a:p>
          <a:p>
            <a:pPr marL="457200" lvl="1" indent="0">
              <a:buNone/>
            </a:pPr>
            <a:r>
              <a:rPr lang="es-MX" dirty="0"/>
              <a:t>Aquel paciente sintomático que cumpla con la definición operacional de caso sospechoso de influenza (ETI o IRAG), y que haya estado en contacto con un caso confirmado en un periodo de hasta por 7 días, posterior al inicio de los síntomas del caso confirmado a influenza.</a:t>
            </a:r>
          </a:p>
        </p:txBody>
      </p:sp>
    </p:spTree>
    <p:extLst>
      <p:ext uri="{BB962C8B-B14F-4D97-AF65-F5344CB8AC3E}">
        <p14:creationId xmlns:p14="http://schemas.microsoft.com/office/powerpoint/2010/main" val="40616240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Definiciones operacionales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1" dirty="0"/>
              <a:t>Caso descartado de influenza.</a:t>
            </a:r>
          </a:p>
          <a:p>
            <a:pPr marL="457200" lvl="1" indent="0">
              <a:buNone/>
            </a:pPr>
            <a:endParaRPr lang="es-MX" dirty="0"/>
          </a:p>
          <a:p>
            <a:pPr marL="457200" lvl="1" indent="0">
              <a:buNone/>
            </a:pPr>
            <a:r>
              <a:rPr lang="es-MX" dirty="0"/>
              <a:t>A quien tenga muestra con resultado negativo al virus de influenza otorgado por un laboratorio certificado por la RNLSP.</a:t>
            </a:r>
          </a:p>
        </p:txBody>
      </p:sp>
    </p:spTree>
    <p:extLst>
      <p:ext uri="{BB962C8B-B14F-4D97-AF65-F5344CB8AC3E}">
        <p14:creationId xmlns:p14="http://schemas.microsoft.com/office/powerpoint/2010/main" val="35895995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Definiciones operacionales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1" dirty="0"/>
              <a:t>Defunción por neumonía con sospecha de influenza</a:t>
            </a:r>
          </a:p>
          <a:p>
            <a:pPr marL="457200" lvl="1" indent="0">
              <a:buNone/>
            </a:pPr>
            <a:endParaRPr lang="es-MX" dirty="0"/>
          </a:p>
          <a:p>
            <a:pPr marL="457200" lvl="1" indent="0">
              <a:buNone/>
            </a:pPr>
            <a:r>
              <a:rPr lang="es-MX" dirty="0"/>
              <a:t>Toda defunción que cumpla criterios de IRAG que no tenga resultado de laboratorio confirmatorio de influenza.</a:t>
            </a:r>
          </a:p>
        </p:txBody>
      </p:sp>
    </p:spTree>
    <p:extLst>
      <p:ext uri="{BB962C8B-B14F-4D97-AF65-F5344CB8AC3E}">
        <p14:creationId xmlns:p14="http://schemas.microsoft.com/office/powerpoint/2010/main" val="1393643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 Título"/>
          <p:cNvSpPr>
            <a:spLocks noGrp="1"/>
          </p:cNvSpPr>
          <p:nvPr>
            <p:ph type="title"/>
          </p:nvPr>
        </p:nvSpPr>
        <p:spPr>
          <a:xfrm>
            <a:off x="840934" y="-178197"/>
            <a:ext cx="10510133" cy="1324874"/>
          </a:xfrm>
          <a:noFill/>
        </p:spPr>
        <p:txBody>
          <a:bodyPr rtlCol="0">
            <a:normAutofit/>
          </a:bodyPr>
          <a:lstStyle/>
          <a:p>
            <a:pPr algn="l">
              <a:defRPr/>
            </a:pPr>
            <a:r>
              <a:rPr lang="es-MX" sz="4218" b="1" dirty="0">
                <a:latin typeface="Cambria Math" panose="02040503050406030204" pitchFamily="18" charset="0"/>
                <a:ea typeface="Cambria Math" panose="02040503050406030204" pitchFamily="18" charset="0"/>
              </a:rPr>
              <a:t>Virus de la Influenza</a:t>
            </a:r>
          </a:p>
        </p:txBody>
      </p:sp>
      <p:sp>
        <p:nvSpPr>
          <p:cNvPr id="5122" name="Rectangle 3"/>
          <p:cNvSpPr>
            <a:spLocks noGrp="1" noChangeArrowheads="1"/>
          </p:cNvSpPr>
          <p:nvPr>
            <p:ph idx="1"/>
          </p:nvPr>
        </p:nvSpPr>
        <p:spPr>
          <a:xfrm>
            <a:off x="1198844" y="941649"/>
            <a:ext cx="7882600" cy="840938"/>
          </a:xfrm>
        </p:spPr>
        <p:txBody>
          <a:bodyPr>
            <a:noAutofit/>
          </a:bodyPr>
          <a:lstStyle/>
          <a:p>
            <a:pPr eaLnBrk="1" hangingPunct="1"/>
            <a:r>
              <a:rPr lang="es-MX" altLang="es-MX" sz="2500" dirty="0">
                <a:latin typeface="Cambria Math" panose="02040503050406030204" pitchFamily="18" charset="0"/>
                <a:ea typeface="Cambria Math" panose="02040503050406030204" pitchFamily="18" charset="0"/>
              </a:rPr>
              <a:t>Pertenece a la familia </a:t>
            </a:r>
            <a:r>
              <a:rPr lang="es-MX" altLang="es-MX" sz="2500" i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Orthomyxoviridae</a:t>
            </a:r>
            <a:endParaRPr lang="es-MX" altLang="es-MX" sz="25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eaLnBrk="1" hangingPunct="1"/>
            <a:r>
              <a:rPr lang="es-MX" altLang="es-MX" sz="2500" dirty="0">
                <a:latin typeface="Cambria Math" panose="02040503050406030204" pitchFamily="18" charset="0"/>
                <a:ea typeface="Cambria Math" panose="02040503050406030204" pitchFamily="18" charset="0"/>
              </a:rPr>
              <a:t>Existen 4 tipos: A, B, C y D. </a:t>
            </a:r>
          </a:p>
        </p:txBody>
      </p:sp>
      <p:grpSp>
        <p:nvGrpSpPr>
          <p:cNvPr id="5123" name="Grupo 21"/>
          <p:cNvGrpSpPr>
            <a:grpSpLocks/>
          </p:cNvGrpSpPr>
          <p:nvPr/>
        </p:nvGrpSpPr>
        <p:grpSpPr bwMode="auto">
          <a:xfrm>
            <a:off x="2575228" y="2446306"/>
            <a:ext cx="7550927" cy="3339553"/>
            <a:chOff x="1844273" y="1512348"/>
            <a:chExt cx="11041794" cy="4391145"/>
          </a:xfrm>
        </p:grpSpPr>
        <p:grpSp>
          <p:nvGrpSpPr>
            <p:cNvPr id="5126" name="Grupo 22"/>
            <p:cNvGrpSpPr>
              <a:grpSpLocks/>
            </p:cNvGrpSpPr>
            <p:nvPr/>
          </p:nvGrpSpPr>
          <p:grpSpPr bwMode="auto">
            <a:xfrm>
              <a:off x="1844273" y="1512348"/>
              <a:ext cx="11041794" cy="4391145"/>
              <a:chOff x="1844273" y="1512348"/>
              <a:chExt cx="11041794" cy="4391145"/>
            </a:xfrm>
          </p:grpSpPr>
          <p:pic>
            <p:nvPicPr>
              <p:cNvPr id="5137" name="Picture 2" descr="http://www.newscientist.com/data/images/archive/2533/25331501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774" b="25019"/>
              <a:stretch/>
            </p:blipFill>
            <p:spPr bwMode="auto">
              <a:xfrm>
                <a:off x="1844273" y="1593276"/>
                <a:ext cx="4407290" cy="3808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" name="Text Box 3"/>
              <p:cNvSpPr txBox="1">
                <a:spLocks noChangeArrowheads="1"/>
              </p:cNvSpPr>
              <p:nvPr/>
            </p:nvSpPr>
            <p:spPr bwMode="auto">
              <a:xfrm>
                <a:off x="6677186" y="1512348"/>
                <a:ext cx="5457316" cy="8802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875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Hemaglutinina (H)–</a:t>
                </a: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18 </a:t>
                </a: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subtipos</a:t>
                </a:r>
                <a:b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Adherencia</a:t>
                </a: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a </a:t>
                </a: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receptores</a:t>
                </a: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en</a:t>
                </a: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células</a:t>
                </a:r>
                <a:endParaRPr lang="en-US" sz="1875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30" name="Text Box 4"/>
              <p:cNvSpPr txBox="1">
                <a:spLocks noChangeArrowheads="1"/>
              </p:cNvSpPr>
              <p:nvPr/>
            </p:nvSpPr>
            <p:spPr bwMode="auto">
              <a:xfrm>
                <a:off x="6677186" y="2373993"/>
                <a:ext cx="5247941" cy="12596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1875" b="1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Neuraminidasa</a:t>
                </a:r>
                <a:r>
                  <a:rPr lang="en-US" sz="1875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(NA)–</a:t>
                </a: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11 </a:t>
                </a: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subtipos</a:t>
                </a:r>
                <a:b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Participa</a:t>
                </a: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en la </a:t>
                </a: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liberación</a:t>
                </a: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viral de</a:t>
                </a:r>
              </a:p>
              <a:p>
                <a:pPr>
                  <a:defRPr/>
                </a:pP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</a:t>
                </a: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célula</a:t>
                </a: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hospedera</a:t>
                </a:r>
                <a:endParaRPr lang="en-US" sz="1875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31" name="Text Box 5"/>
              <p:cNvSpPr txBox="1">
                <a:spLocks noChangeArrowheads="1"/>
              </p:cNvSpPr>
              <p:nvPr/>
            </p:nvSpPr>
            <p:spPr bwMode="auto">
              <a:xfrm>
                <a:off x="6677186" y="4643888"/>
                <a:ext cx="5788924" cy="12596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875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Material </a:t>
                </a:r>
                <a:r>
                  <a:rPr lang="en-US" sz="1875" b="1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genético</a:t>
                </a:r>
                <a:r>
                  <a:rPr lang="en-US" sz="1875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 RNA</a:t>
                </a:r>
              </a:p>
              <a:p>
                <a:pPr>
                  <a:defRPr/>
                </a:pP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Genoma</a:t>
                </a: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segmentado</a:t>
                </a: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8 </a:t>
                </a: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elementos</a:t>
                </a: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independientes</a:t>
                </a:r>
                <a:endParaRPr lang="en-US" sz="1875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  <p:sp>
            <p:nvSpPr>
              <p:cNvPr id="32" name="Text Box 6"/>
              <p:cNvSpPr txBox="1">
                <a:spLocks noChangeArrowheads="1"/>
              </p:cNvSpPr>
              <p:nvPr/>
            </p:nvSpPr>
            <p:spPr bwMode="auto">
              <a:xfrm>
                <a:off x="6628463" y="3602825"/>
                <a:ext cx="6257604" cy="12596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875" b="1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Proteína</a:t>
                </a:r>
                <a:r>
                  <a:rPr lang="en-US" sz="1875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M2</a:t>
                </a:r>
              </a:p>
              <a:p>
                <a:pPr>
                  <a:defRPr/>
                </a:pP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Canal de </a:t>
                </a: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iones</a:t>
                </a: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</a:t>
                </a: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participa</a:t>
                </a: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en</a:t>
                </a:r>
                <a:r>
                  <a:rPr lang="en-US" sz="1875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1875" dirty="0" err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replicación</a:t>
                </a:r>
                <a:endParaRPr lang="en-US" sz="1875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p:grpSp>
        <p:sp>
          <p:nvSpPr>
            <p:cNvPr id="5127" name="Line 8"/>
            <p:cNvSpPr>
              <a:spLocks noChangeShapeType="1"/>
            </p:cNvSpPr>
            <p:nvPr/>
          </p:nvSpPr>
          <p:spPr bwMode="auto">
            <a:xfrm flipH="1">
              <a:off x="4667251" y="1898464"/>
              <a:ext cx="2010053" cy="458974"/>
            </a:xfrm>
            <a:prstGeom prst="line">
              <a:avLst/>
            </a:prstGeom>
            <a:noFill/>
            <a:ln w="28575">
              <a:solidFill>
                <a:srgbClr val="66FF33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140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5128" name="Line 9"/>
            <p:cNvSpPr>
              <a:spLocks noChangeShapeType="1"/>
            </p:cNvSpPr>
            <p:nvPr/>
          </p:nvSpPr>
          <p:spPr bwMode="auto">
            <a:xfrm flipH="1">
              <a:off x="5373858" y="2770786"/>
              <a:ext cx="1285876" cy="285751"/>
            </a:xfrm>
            <a:prstGeom prst="line">
              <a:avLst/>
            </a:prstGeom>
            <a:noFill/>
            <a:ln w="28575">
              <a:solidFill>
                <a:srgbClr val="66FF33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140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5129" name="Line 10"/>
            <p:cNvSpPr>
              <a:spLocks noChangeShapeType="1"/>
            </p:cNvSpPr>
            <p:nvPr/>
          </p:nvSpPr>
          <p:spPr bwMode="auto">
            <a:xfrm flipH="1" flipV="1">
              <a:off x="3852067" y="4071938"/>
              <a:ext cx="2807666" cy="1182613"/>
            </a:xfrm>
            <a:prstGeom prst="line">
              <a:avLst/>
            </a:prstGeom>
            <a:noFill/>
            <a:ln w="28575">
              <a:solidFill>
                <a:srgbClr val="66FF33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140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  <p:sp>
          <p:nvSpPr>
            <p:cNvPr id="5130" name="Line 11"/>
            <p:cNvSpPr>
              <a:spLocks noChangeShapeType="1"/>
            </p:cNvSpPr>
            <p:nvPr/>
          </p:nvSpPr>
          <p:spPr bwMode="auto">
            <a:xfrm flipH="1" flipV="1">
              <a:off x="4952998" y="4071939"/>
              <a:ext cx="1706734" cy="0"/>
            </a:xfrm>
            <a:prstGeom prst="line">
              <a:avLst/>
            </a:prstGeom>
            <a:noFill/>
            <a:ln w="28575">
              <a:solidFill>
                <a:srgbClr val="66FF33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MX" sz="140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</p:txBody>
        </p:sp>
      </p:grpSp>
      <p:sp>
        <p:nvSpPr>
          <p:cNvPr id="2" name="1 CuadroTexto"/>
          <p:cNvSpPr txBox="1"/>
          <p:nvPr/>
        </p:nvSpPr>
        <p:spPr>
          <a:xfrm>
            <a:off x="5951614" y="1908342"/>
            <a:ext cx="3649100" cy="453073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2344" b="1" dirty="0">
                <a:latin typeface="Cambria Math" panose="02040503050406030204" pitchFamily="18" charset="0"/>
                <a:ea typeface="Cambria Math" panose="02040503050406030204" pitchFamily="18" charset="0"/>
              </a:rPr>
              <a:t>Características del virus</a:t>
            </a:r>
          </a:p>
        </p:txBody>
      </p:sp>
    </p:spTree>
    <p:extLst>
      <p:ext uri="{BB962C8B-B14F-4D97-AF65-F5344CB8AC3E}">
        <p14:creationId xmlns:p14="http://schemas.microsoft.com/office/powerpoint/2010/main" val="35011965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Definiciones operacionales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1" dirty="0"/>
              <a:t>Defunción por Influenza</a:t>
            </a:r>
          </a:p>
          <a:p>
            <a:pPr marL="457200" lvl="1" indent="0">
              <a:buNone/>
            </a:pPr>
            <a:endParaRPr lang="es-MX" dirty="0"/>
          </a:p>
          <a:p>
            <a:pPr marL="457200" lvl="1" indent="0">
              <a:buNone/>
            </a:pPr>
            <a:r>
              <a:rPr lang="es-MX" dirty="0"/>
              <a:t>Todo paciente fallecido que haya cumplido con la definición operacional de ETI/IRAG y que cuente con resultado positivo a influenza, emitido por uno de los laboratorios avalados por la RNLSP, y que en su certificado de defunción contenga como causa básica el diagnóstico de influenza o neumonía. </a:t>
            </a:r>
          </a:p>
          <a:p>
            <a:pPr marL="457200" lvl="1" indent="0">
              <a:buNone/>
            </a:pPr>
            <a:r>
              <a:rPr lang="es-MX" dirty="0"/>
              <a:t>No se considerará a aquellos fallecidos que cumplan con el criterio de influenza pero que en el certificado de defunción la causa básica sea otra distinta.</a:t>
            </a:r>
          </a:p>
        </p:txBody>
      </p:sp>
    </p:spTree>
    <p:extLst>
      <p:ext uri="{BB962C8B-B14F-4D97-AF65-F5344CB8AC3E}">
        <p14:creationId xmlns:p14="http://schemas.microsoft.com/office/powerpoint/2010/main" val="10028198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Definiciones operacionales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1" dirty="0"/>
              <a:t>Defunción con influenza:</a:t>
            </a:r>
          </a:p>
          <a:p>
            <a:pPr marL="457200" lvl="1" indent="0">
              <a:buNone/>
            </a:pPr>
            <a:endParaRPr lang="es-MX" dirty="0"/>
          </a:p>
          <a:p>
            <a:pPr marL="457200" lvl="1" indent="0">
              <a:buNone/>
            </a:pPr>
            <a:r>
              <a:rPr lang="es-MX" dirty="0"/>
              <a:t>Todo paciente fallecido que haya cumplido con la definición operacional de ETI/IRAG y que cuente con resultado positivo a influenza, emitido por uno de los laboratorios avalado por la RNLSP, y que en su certificado de defunción contenga como causa básica un diagnóstico diferente a influenza o neumonía. </a:t>
            </a:r>
          </a:p>
        </p:txBody>
      </p:sp>
    </p:spTree>
    <p:extLst>
      <p:ext uri="{BB962C8B-B14F-4D97-AF65-F5344CB8AC3E}">
        <p14:creationId xmlns:p14="http://schemas.microsoft.com/office/powerpoint/2010/main" val="2496814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1 Título"/>
          <p:cNvSpPr txBox="1">
            <a:spLocks/>
          </p:cNvSpPr>
          <p:nvPr/>
        </p:nvSpPr>
        <p:spPr>
          <a:xfrm>
            <a:off x="493034" y="84002"/>
            <a:ext cx="8225322" cy="1142406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s-MX" sz="4218" b="1" dirty="0">
                <a:latin typeface="Cambria Math" panose="02040503050406030204" pitchFamily="18" charset="0"/>
                <a:ea typeface="Cambria Math" panose="02040503050406030204" pitchFamily="18" charset="0"/>
              </a:rPr>
              <a:t>Virus de la Influenza A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768" y="1265260"/>
            <a:ext cx="6198827" cy="4564379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1024" name="1023 Rectángulo"/>
          <p:cNvSpPr/>
          <p:nvPr/>
        </p:nvSpPr>
        <p:spPr>
          <a:xfrm>
            <a:off x="7679502" y="1649246"/>
            <a:ext cx="3521734" cy="393921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s-MX" sz="1875" dirty="0">
                <a:latin typeface="Cambria Math" panose="02040503050406030204" pitchFamily="18" charset="0"/>
                <a:ea typeface="Cambria Math" panose="02040503050406030204" pitchFamily="18" charset="0"/>
              </a:rPr>
              <a:t>El virus de la Influenza infecta a diferentes especies, dependiendo de la afinidad de los  subtipos de </a:t>
            </a:r>
            <a:r>
              <a:rPr lang="es-MX" sz="1875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Hemaglutinina</a:t>
            </a:r>
            <a:r>
              <a:rPr lang="es-MX" sz="1875" dirty="0">
                <a:latin typeface="Cambria Math" panose="02040503050406030204" pitchFamily="18" charset="0"/>
                <a:ea typeface="Cambria Math" panose="02040503050406030204" pitchFamily="18" charset="0"/>
              </a:rPr>
              <a:t> (H) por receptores </a:t>
            </a:r>
            <a:r>
              <a:rPr lang="es-MX" sz="1875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sialilados</a:t>
            </a:r>
            <a:endParaRPr lang="es-MX" sz="1875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just">
              <a:defRPr/>
            </a:pPr>
            <a:endParaRPr lang="es-MX" sz="1875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just">
              <a:defRPr/>
            </a:pPr>
            <a:endParaRPr lang="es-MX" sz="1875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just">
              <a:defRPr/>
            </a:pPr>
            <a:r>
              <a:rPr lang="es-MX" sz="1875" dirty="0">
                <a:latin typeface="Cambria Math" panose="02040503050406030204" pitchFamily="18" charset="0"/>
                <a:ea typeface="Cambria Math" panose="02040503050406030204" pitchFamily="18" charset="0"/>
              </a:rPr>
              <a:t>Por lo general  los subtipos que afectan al hombre son: H1, H2, H3</a:t>
            </a:r>
          </a:p>
        </p:txBody>
      </p:sp>
      <p:sp>
        <p:nvSpPr>
          <p:cNvPr id="6149" name="Text Box 412"/>
          <p:cNvSpPr txBox="1">
            <a:spLocks noChangeArrowheads="1"/>
          </p:cNvSpPr>
          <p:nvPr/>
        </p:nvSpPr>
        <p:spPr bwMode="auto">
          <a:xfrm>
            <a:off x="7877836" y="6393939"/>
            <a:ext cx="2683067" cy="208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828675"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28675"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28675"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28675"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28675"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28675" eaLnBrk="0" fontAlgn="base" hangingPunct="0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28675" eaLnBrk="0" fontAlgn="base" hangingPunct="0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28675" eaLnBrk="0" fontAlgn="base" hangingPunct="0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28675" eaLnBrk="0" fontAlgn="base" hangingPunct="0">
              <a:spcBef>
                <a:spcPct val="0"/>
              </a:spcBef>
              <a:spcAft>
                <a:spcPct val="0"/>
              </a:spcAft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  <a:tab pos="6565900" algn="l"/>
                <a:tab pos="7223125" algn="l"/>
                <a:tab pos="7880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>
              <a:lnSpc>
                <a:spcPct val="97000"/>
              </a:lnSpc>
              <a:buClr>
                <a:srgbClr val="FFFFFF"/>
              </a:buClr>
              <a:buSzPct val="45000"/>
            </a:pPr>
            <a:r>
              <a:rPr lang="en-US" altLang="es-MX" sz="1400">
                <a:latin typeface="Calibri" panose="020F0502020204030204" pitchFamily="34" charset="0"/>
              </a:rPr>
              <a:t>Viruses 1992;175</a:t>
            </a:r>
          </a:p>
        </p:txBody>
      </p:sp>
    </p:spTree>
    <p:extLst>
      <p:ext uri="{BB962C8B-B14F-4D97-AF65-F5344CB8AC3E}">
        <p14:creationId xmlns:p14="http://schemas.microsoft.com/office/powerpoint/2010/main" val="2911453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/>
              <a:t>Transmisión del virus Influenza</a:t>
            </a:r>
          </a:p>
        </p:txBody>
      </p:sp>
      <p:sp>
        <p:nvSpPr>
          <p:cNvPr id="5" name="Marcador de contenido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MX" dirty="0"/>
              <a:t>Persona a persona</a:t>
            </a:r>
          </a:p>
          <a:p>
            <a:r>
              <a:rPr lang="es-MX" dirty="0"/>
              <a:t>Gotas &gt; 5 micras</a:t>
            </a:r>
          </a:p>
          <a:p>
            <a:r>
              <a:rPr lang="es-MX" dirty="0"/>
              <a:t>Nariz y garganta mediante tos o estornudo</a:t>
            </a:r>
          </a:p>
          <a:p>
            <a:r>
              <a:rPr lang="es-MX" dirty="0"/>
              <a:t>Contacto estrecho a menos de 90-180 cm.</a:t>
            </a:r>
          </a:p>
          <a:p>
            <a:r>
              <a:rPr lang="es-MX" dirty="0"/>
              <a:t>Contacto directo piel a piel o contacto indirecto con secreciones respiratorias.</a:t>
            </a:r>
          </a:p>
          <a:p>
            <a:r>
              <a:rPr lang="es-MX" dirty="0"/>
              <a:t>Contagio desde2 días antes a 5 días después del inicio de síntomas, niños 10 o más días. </a:t>
            </a:r>
          </a:p>
        </p:txBody>
      </p:sp>
      <p:pic>
        <p:nvPicPr>
          <p:cNvPr id="6146" name="Picture 2" descr="https://img.medscapestatic.com/pi/features/slideshow-slide/influenza/fi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1825625"/>
            <a:ext cx="4184650" cy="418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501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5386" y="117059"/>
            <a:ext cx="10967096" cy="1143000"/>
          </a:xfrm>
          <a:noFill/>
          <a:extLst/>
        </p:spPr>
        <p:txBody>
          <a:bodyPr rtlCol="0" anchor="t">
            <a:normAutofit/>
          </a:bodyPr>
          <a:lstStyle/>
          <a:p>
            <a:pPr algn="l">
              <a:defRPr/>
            </a:pPr>
            <a:r>
              <a:rPr lang="es-ES_tradnl" altLang="es-MX" sz="4218" b="1" dirty="0">
                <a:latin typeface="Cambria Math" panose="02040503050406030204" pitchFamily="18" charset="0"/>
                <a:ea typeface="Cambria Math" panose="02040503050406030204" pitchFamily="18" charset="0"/>
              </a:rPr>
              <a:t>Los cambios del Virus de Influenza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549416" y="1192715"/>
            <a:ext cx="6712539" cy="4731966"/>
          </a:xfrm>
          <a:extLst/>
        </p:spPr>
        <p:txBody>
          <a:bodyPr rtlCol="0">
            <a:normAutofit fontScale="55000" lnSpcReduction="20000"/>
          </a:bodyPr>
          <a:lstStyle/>
          <a:p>
            <a:pPr>
              <a:defRPr/>
            </a:pPr>
            <a:r>
              <a:rPr lang="es-ES_tradnl" altLang="es-MX" sz="4531" b="1" dirty="0">
                <a:latin typeface="Cambria Math" panose="02040503050406030204" pitchFamily="18" charset="0"/>
                <a:ea typeface="Cambria Math" panose="02040503050406030204" pitchFamily="18" charset="0"/>
              </a:rPr>
              <a:t>Existen dos tipos de variaciones</a:t>
            </a:r>
          </a:p>
          <a:p>
            <a:pPr>
              <a:defRPr/>
            </a:pPr>
            <a:endParaRPr lang="es-ES_tradnl" altLang="es-MX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defRPr/>
            </a:pPr>
            <a:r>
              <a:rPr lang="es-ES_tradnl" altLang="es-MX" sz="453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Drift</a:t>
            </a:r>
            <a:r>
              <a:rPr lang="es-ES_tradnl" altLang="es-MX" sz="4531" dirty="0">
                <a:latin typeface="Cambria Math" panose="02040503050406030204" pitchFamily="18" charset="0"/>
                <a:ea typeface="Cambria Math" panose="02040503050406030204" pitchFamily="18" charset="0"/>
              </a:rPr>
              <a:t>  </a:t>
            </a: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Cambios menores</a:t>
            </a: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Mutaciones puntuales</a:t>
            </a: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Ocurren cada año</a:t>
            </a: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Generan cepas estacionales</a:t>
            </a:r>
          </a:p>
          <a:p>
            <a:pPr>
              <a:defRPr/>
            </a:pPr>
            <a:endParaRPr lang="es-ES_tradnl" altLang="es-MX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defRPr/>
            </a:pPr>
            <a:r>
              <a:rPr lang="es-ES_tradnl" altLang="es-MX" sz="4531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Shift</a:t>
            </a:r>
            <a:endParaRPr lang="es-ES_tradnl" altLang="es-MX" sz="4531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Cambios mayores</a:t>
            </a: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Recombinación con otras cepas – inclusive de otras especies animales-</a:t>
            </a: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Ocurre ocasionalmente</a:t>
            </a: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Generan un nuevo subtipo</a:t>
            </a: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Tiene potencial pandémico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985" y="2262633"/>
            <a:ext cx="3890945" cy="259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30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5386" y="117059"/>
            <a:ext cx="10967096" cy="1143000"/>
          </a:xfrm>
          <a:noFill/>
          <a:extLst/>
        </p:spPr>
        <p:txBody>
          <a:bodyPr rtlCol="0" anchor="t">
            <a:normAutofit/>
          </a:bodyPr>
          <a:lstStyle/>
          <a:p>
            <a:pPr algn="l">
              <a:defRPr/>
            </a:pPr>
            <a:r>
              <a:rPr lang="es-ES_tradnl" altLang="es-MX" sz="4218" b="1" dirty="0">
                <a:latin typeface="Cambria Math" panose="02040503050406030204" pitchFamily="18" charset="0"/>
                <a:ea typeface="Cambria Math" panose="02040503050406030204" pitchFamily="18" charset="0"/>
              </a:rPr>
              <a:t>Los cambios del Virus de Influenza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549416" y="1192715"/>
            <a:ext cx="6712539" cy="4731966"/>
          </a:xfrm>
          <a:extLst/>
        </p:spPr>
        <p:txBody>
          <a:bodyPr rtlCol="0">
            <a:normAutofit fontScale="55000" lnSpcReduction="20000"/>
          </a:bodyPr>
          <a:lstStyle/>
          <a:p>
            <a:pPr>
              <a:defRPr/>
            </a:pPr>
            <a:r>
              <a:rPr lang="es-ES_tradnl" altLang="es-MX" sz="4531" b="1" dirty="0">
                <a:latin typeface="Cambria Math" panose="02040503050406030204" pitchFamily="18" charset="0"/>
                <a:ea typeface="Cambria Math" panose="02040503050406030204" pitchFamily="18" charset="0"/>
              </a:rPr>
              <a:t>Existen dos tipos de variaciones</a:t>
            </a:r>
          </a:p>
          <a:p>
            <a:pPr>
              <a:defRPr/>
            </a:pPr>
            <a:endParaRPr lang="es-ES_tradnl" altLang="es-MX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defRPr/>
            </a:pPr>
            <a:r>
              <a:rPr lang="es-ES_tradnl" altLang="es-MX" sz="4531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Drift</a:t>
            </a:r>
            <a:r>
              <a:rPr lang="es-ES_tradnl" altLang="es-MX" sz="4531" b="1" dirty="0">
                <a:latin typeface="Cambria Math" panose="02040503050406030204" pitchFamily="18" charset="0"/>
                <a:ea typeface="Cambria Math" panose="02040503050406030204" pitchFamily="18" charset="0"/>
              </a:rPr>
              <a:t>  </a:t>
            </a:r>
          </a:p>
          <a:p>
            <a:pPr lvl="1">
              <a:defRPr/>
            </a:pPr>
            <a:r>
              <a:rPr lang="es-ES_tradnl" alt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Cambios menores</a:t>
            </a:r>
          </a:p>
          <a:p>
            <a:pPr lvl="1">
              <a:defRPr/>
            </a:pPr>
            <a:r>
              <a:rPr lang="es-ES_tradnl" alt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Mutaciones puntuales</a:t>
            </a:r>
          </a:p>
          <a:p>
            <a:pPr lvl="1">
              <a:defRPr/>
            </a:pPr>
            <a:r>
              <a:rPr lang="es-ES_tradnl" alt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Ocurren cada año</a:t>
            </a:r>
          </a:p>
          <a:p>
            <a:pPr lvl="1">
              <a:defRPr/>
            </a:pPr>
            <a:r>
              <a:rPr lang="es-ES_tradnl" alt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Generan cepas estacionales</a:t>
            </a:r>
          </a:p>
          <a:p>
            <a:pPr>
              <a:defRPr/>
            </a:pPr>
            <a:endParaRPr lang="es-ES_tradnl" altLang="es-MX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defRPr/>
            </a:pPr>
            <a:r>
              <a:rPr lang="es-ES_tradnl" altLang="es-MX" sz="4531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Shift</a:t>
            </a:r>
            <a:endParaRPr lang="es-ES_tradnl" altLang="es-MX" sz="4531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Cambios mayores</a:t>
            </a: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Recombinación con otras cepas – inclusive de otras especies animales-</a:t>
            </a: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Ocurre ocasionalmente</a:t>
            </a: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Generan un nuevo subtipo</a:t>
            </a: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Tiene potencial pandémico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2609" y="1713926"/>
            <a:ext cx="4769222" cy="3799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35019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5386" y="117059"/>
            <a:ext cx="10967096" cy="1143000"/>
          </a:xfrm>
          <a:noFill/>
          <a:extLst/>
        </p:spPr>
        <p:txBody>
          <a:bodyPr rtlCol="0" anchor="t">
            <a:normAutofit/>
          </a:bodyPr>
          <a:lstStyle/>
          <a:p>
            <a:pPr algn="l">
              <a:defRPr/>
            </a:pPr>
            <a:r>
              <a:rPr lang="es-ES_tradnl" altLang="es-MX" sz="4218" b="1" dirty="0">
                <a:latin typeface="Cambria Math" panose="02040503050406030204" pitchFamily="18" charset="0"/>
                <a:ea typeface="Cambria Math" panose="02040503050406030204" pitchFamily="18" charset="0"/>
              </a:rPr>
              <a:t>Los cambios del Virus de Influenza</a:t>
            </a:r>
          </a:p>
        </p:txBody>
      </p:sp>
      <p:pic>
        <p:nvPicPr>
          <p:cNvPr id="8196" name="Picture 5" descr="300px-Influenza_geneticshift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992" y="1169082"/>
            <a:ext cx="3481943" cy="4526527"/>
          </a:xfrm>
        </p:spPr>
      </p:pic>
      <p:sp>
        <p:nvSpPr>
          <p:cNvPr id="1536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170" y="1193020"/>
            <a:ext cx="6714144" cy="4732392"/>
          </a:xfrm>
          <a:extLst/>
        </p:spPr>
        <p:txBody>
          <a:bodyPr rtlCol="0">
            <a:normAutofit fontScale="55000" lnSpcReduction="20000"/>
          </a:bodyPr>
          <a:lstStyle/>
          <a:p>
            <a:pPr>
              <a:defRPr/>
            </a:pPr>
            <a:r>
              <a:rPr lang="es-ES_tradnl" altLang="es-MX" sz="4531" b="1" dirty="0">
                <a:latin typeface="Cambria Math" panose="02040503050406030204" pitchFamily="18" charset="0"/>
                <a:ea typeface="Cambria Math" panose="02040503050406030204" pitchFamily="18" charset="0"/>
              </a:rPr>
              <a:t>Existen dos tipos de variaciones</a:t>
            </a:r>
          </a:p>
          <a:p>
            <a:pPr>
              <a:defRPr/>
            </a:pPr>
            <a:endParaRPr lang="es-ES_tradnl" altLang="es-MX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defRPr/>
            </a:pPr>
            <a:r>
              <a:rPr lang="es-ES_tradnl" altLang="es-MX" sz="4531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Drift</a:t>
            </a:r>
            <a:r>
              <a:rPr lang="es-ES_tradnl" altLang="es-MX" sz="4531" b="1" dirty="0">
                <a:latin typeface="Cambria Math" panose="02040503050406030204" pitchFamily="18" charset="0"/>
                <a:ea typeface="Cambria Math" panose="02040503050406030204" pitchFamily="18" charset="0"/>
              </a:rPr>
              <a:t>  </a:t>
            </a: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Cambios menores</a:t>
            </a: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Mutaciones puntuales</a:t>
            </a: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Ocurren cada año</a:t>
            </a:r>
          </a:p>
          <a:p>
            <a:pPr lvl="1">
              <a:defRPr/>
            </a:pPr>
            <a:r>
              <a:rPr lang="es-ES_tradnl" altLang="es-MX" sz="3906" dirty="0">
                <a:latin typeface="Cambria Math" panose="02040503050406030204" pitchFamily="18" charset="0"/>
                <a:ea typeface="Cambria Math" panose="02040503050406030204" pitchFamily="18" charset="0"/>
              </a:rPr>
              <a:t>Generan cepas estacionales</a:t>
            </a:r>
          </a:p>
          <a:p>
            <a:pPr>
              <a:defRPr/>
            </a:pPr>
            <a:endParaRPr lang="es-ES_tradnl" altLang="es-MX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>
              <a:defRPr/>
            </a:pPr>
            <a:r>
              <a:rPr lang="es-ES_tradnl" altLang="es-MX" sz="4531" b="1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Shift</a:t>
            </a:r>
            <a:endParaRPr lang="es-ES_tradnl" altLang="es-MX" sz="4531" b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lvl="1">
              <a:defRPr/>
            </a:pPr>
            <a:r>
              <a:rPr lang="es-ES_tradnl" alt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Cambios mayores</a:t>
            </a:r>
          </a:p>
          <a:p>
            <a:pPr lvl="1">
              <a:defRPr/>
            </a:pPr>
            <a:r>
              <a:rPr lang="es-ES_tradnl" alt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Recombinación con otras cepas – inclusive de otras especies animales-</a:t>
            </a:r>
          </a:p>
          <a:p>
            <a:pPr lvl="1">
              <a:defRPr/>
            </a:pPr>
            <a:r>
              <a:rPr lang="es-ES_tradnl" alt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Ocurre ocasionalmente</a:t>
            </a:r>
          </a:p>
          <a:p>
            <a:pPr lvl="1">
              <a:defRPr/>
            </a:pPr>
            <a:r>
              <a:rPr lang="es-ES_tradnl" alt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Generan un nuevo subtipo</a:t>
            </a:r>
          </a:p>
          <a:p>
            <a:pPr lvl="1">
              <a:defRPr/>
            </a:pPr>
            <a:r>
              <a:rPr lang="es-ES_tradnl" altLang="es-MX" sz="3906" b="1" dirty="0">
                <a:latin typeface="Cambria Math" panose="02040503050406030204" pitchFamily="18" charset="0"/>
                <a:ea typeface="Cambria Math" panose="02040503050406030204" pitchFamily="18" charset="0"/>
              </a:rPr>
              <a:t>Tiene potencial pandémico</a:t>
            </a:r>
          </a:p>
        </p:txBody>
      </p:sp>
    </p:spTree>
    <p:extLst>
      <p:ext uri="{BB962C8B-B14F-4D97-AF65-F5344CB8AC3E}">
        <p14:creationId xmlns:p14="http://schemas.microsoft.com/office/powerpoint/2010/main" val="444080461"/>
      </p:ext>
    </p:extLst>
  </p:cSld>
  <p:clrMapOvr>
    <a:masterClrMapping/>
  </p:clrMapOvr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1E5155"/>
    </a:dk2>
    <a:lt2>
      <a:srgbClr val="EBEBEB"/>
    </a:lt2>
    <a:accent1>
      <a:srgbClr val="B01513"/>
    </a:accent1>
    <a:accent2>
      <a:srgbClr val="EA6312"/>
    </a:accent2>
    <a:accent3>
      <a:srgbClr val="E6B729"/>
    </a:accent3>
    <a:accent4>
      <a:srgbClr val="6AAC90"/>
    </a:accent4>
    <a:accent5>
      <a:srgbClr val="54849A"/>
    </a:accent5>
    <a:accent6>
      <a:srgbClr val="9E5E9B"/>
    </a:accent6>
    <a:hlink>
      <a:srgbClr val="58C1BA"/>
    </a:hlink>
    <a:folHlink>
      <a:srgbClr val="9DFFC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7000"/>
              <a:hueMod val="88000"/>
              <a:satMod val="130000"/>
              <a:lumMod val="124000"/>
            </a:schemeClr>
          </a:gs>
          <a:gs pos="100000">
            <a:schemeClr val="phClr">
              <a:tint val="96000"/>
              <a:shade val="88000"/>
              <a:hueMod val="108000"/>
              <a:satMod val="164000"/>
              <a:lumMod val="7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9000"/>
              <a:hueMod val="108000"/>
              <a:satMod val="164000"/>
              <a:lumMod val="74000"/>
            </a:schemeClr>
            <a:schemeClr val="phClr">
              <a:tint val="96000"/>
              <a:hueMod val="88000"/>
              <a:satMod val="140000"/>
              <a:lumMod val="132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1419</Words>
  <Application>Microsoft Office PowerPoint</Application>
  <PresentationFormat>Panorámica</PresentationFormat>
  <Paragraphs>191</Paragraphs>
  <Slides>41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41</vt:i4>
      </vt:variant>
    </vt:vector>
  </HeadingPairs>
  <TitlesOfParts>
    <vt:vector size="46" baseType="lpstr">
      <vt:lpstr>Arial</vt:lpstr>
      <vt:lpstr>Calibri</vt:lpstr>
      <vt:lpstr>Calibri Light</vt:lpstr>
      <vt:lpstr>Cambria Math</vt:lpstr>
      <vt:lpstr>Tema de Office</vt:lpstr>
      <vt:lpstr>Panorama General de la Influenza en México y Definiciones Epidemiológicas</vt:lpstr>
      <vt:lpstr>Agenda</vt:lpstr>
      <vt:lpstr>Presentación de PowerPoint</vt:lpstr>
      <vt:lpstr>Virus de la Influenza</vt:lpstr>
      <vt:lpstr>Presentación de PowerPoint</vt:lpstr>
      <vt:lpstr>Transmisión del virus Influenza</vt:lpstr>
      <vt:lpstr>Los cambios del Virus de Influenza</vt:lpstr>
      <vt:lpstr>Los cambios del Virus de Influenza</vt:lpstr>
      <vt:lpstr>Los cambios del Virus de Influenza</vt:lpstr>
      <vt:lpstr>¿Estacional?   ¿Variante?   ¿Pandémico?</vt:lpstr>
      <vt:lpstr>Presentación de PowerPoint</vt:lpstr>
      <vt:lpstr>Subtipos de influenza. México 2012-2018</vt:lpstr>
      <vt:lpstr>Subtipos de influenza. Estados Unidos. 2012-2018</vt:lpstr>
      <vt:lpstr>Subtipos de influenza. México 2017-2018</vt:lpstr>
      <vt:lpstr>Subtipos de influenza. Estados Unidos. 2017-2018</vt:lpstr>
      <vt:lpstr>Epidemiología temporadas de influenza, México.</vt:lpstr>
      <vt:lpstr>Epidemiología temporadas de influenza. Estado interestacional 2018.</vt:lpstr>
      <vt:lpstr>Epidemiología temporadas de influenza. Estado interestacional 2018.</vt:lpstr>
      <vt:lpstr>Presentación de PowerPoint</vt:lpstr>
      <vt:lpstr>Presentación de PowerPoint</vt:lpstr>
      <vt:lpstr>Presentación de PowerPoint</vt:lpstr>
      <vt:lpstr>Comparación entre tasa de letalidad y tipo viral</vt:lpstr>
      <vt:lpstr>Presentación de PowerPoint</vt:lpstr>
      <vt:lpstr>Presentación de PowerPoint</vt:lpstr>
      <vt:lpstr>Presentación de PowerPoint</vt:lpstr>
      <vt:lpstr>Presentación de PowerPoint</vt:lpstr>
      <vt:lpstr>Variación estacional de otros agentes ligados a infecciones del tracto respiratorio alto, además de influenza</vt:lpstr>
      <vt:lpstr>Presentación de PowerPoint</vt:lpstr>
      <vt:lpstr>Presentación de PowerPoint</vt:lpstr>
      <vt:lpstr>Sistema de Vigilancia Epidemiológica en México</vt:lpstr>
      <vt:lpstr>Sistema de Vigilancia Epidemiológica en México</vt:lpstr>
      <vt:lpstr>Sistema de Vigilancia Epidemiológica en México</vt:lpstr>
      <vt:lpstr>Definiciones operacionales</vt:lpstr>
      <vt:lpstr>Definiciones operacionales</vt:lpstr>
      <vt:lpstr>Definiciones operacionales</vt:lpstr>
      <vt:lpstr>Definiciones operacionales</vt:lpstr>
      <vt:lpstr>Definiciones operacionales</vt:lpstr>
      <vt:lpstr>Definiciones operacionales</vt:lpstr>
      <vt:lpstr>Definiciones operacionales</vt:lpstr>
      <vt:lpstr>Definiciones operacionales</vt:lpstr>
      <vt:lpstr>Definiciones operacionales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Panorama General de la Influenza en México </dc:title>
  <dc:creator>Arturo Galindo Fraga</dc:creator>
  <cp:lastModifiedBy>Arturo Galindo Fraga</cp:lastModifiedBy>
  <cp:revision>12</cp:revision>
  <dcterms:created xsi:type="dcterms:W3CDTF">2018-09-28T08:41:56Z</dcterms:created>
  <dcterms:modified xsi:type="dcterms:W3CDTF">2018-10-24T09:59:14Z</dcterms:modified>
</cp:coreProperties>
</file>